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9" r:id="rId4"/>
    <p:sldId id="260" r:id="rId5"/>
    <p:sldId id="261" r:id="rId6"/>
    <p:sldId id="262" r:id="rId7"/>
    <p:sldId id="263" r:id="rId8"/>
    <p:sldId id="264" r:id="rId9"/>
    <p:sldId id="265" r:id="rId10"/>
    <p:sldId id="267" r:id="rId11"/>
    <p:sldId id="266" r:id="rId12"/>
    <p:sldId id="258"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372" y="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18883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prezi.com/p/g-ds2g06nq9b/32-costos-lenguajes-y-automatas-ii/"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33199" y="1011555"/>
            <a:ext cx="7477601" cy="1666399"/>
          </a:xfrm>
          <a:prstGeom prst="rect">
            <a:avLst/>
          </a:prstGeom>
          <a:noFill/>
          <a:ln/>
        </p:spPr>
        <p:txBody>
          <a:bodyPr wrap="square" rtlCol="0" anchor="t"/>
          <a:lstStyle/>
          <a:p>
            <a:pPr marL="0" indent="0" algn="ctr">
              <a:lnSpc>
                <a:spcPts val="6561"/>
              </a:lnSpc>
              <a:buNone/>
            </a:pPr>
            <a:r>
              <a:rPr lang="en-US" sz="5249" b="1" dirty="0">
                <a:solidFill>
                  <a:srgbClr val="FF726D"/>
                </a:solidFill>
                <a:latin typeface="Inconsolata" pitchFamily="34" charset="0"/>
                <a:ea typeface="Inconsolata" pitchFamily="34" charset="-122"/>
                <a:cs typeface="Inconsolata" pitchFamily="34" charset="-120"/>
              </a:rPr>
              <a:t>LENGUAJES &amp; AUTÓMATAS II</a:t>
            </a:r>
            <a:endParaRPr lang="en-US" sz="5249" dirty="0"/>
          </a:p>
        </p:txBody>
      </p:sp>
      <p:sp>
        <p:nvSpPr>
          <p:cNvPr id="5" name="Text 3"/>
          <p:cNvSpPr/>
          <p:nvPr/>
        </p:nvSpPr>
        <p:spPr>
          <a:xfrm>
            <a:off x="833199" y="3011210"/>
            <a:ext cx="7477601" cy="1666399"/>
          </a:xfrm>
          <a:prstGeom prst="rect">
            <a:avLst/>
          </a:prstGeom>
          <a:noFill/>
          <a:ln/>
        </p:spPr>
        <p:txBody>
          <a:bodyPr wrap="square" rtlCol="0" anchor="t"/>
          <a:lstStyle/>
          <a:p>
            <a:pPr marL="0" indent="0" algn="l">
              <a:lnSpc>
                <a:spcPts val="6561"/>
              </a:lnSpc>
              <a:buNone/>
            </a:pPr>
            <a:r>
              <a:rPr lang="en-US" sz="5249" b="1" dirty="0">
                <a:solidFill>
                  <a:srgbClr val="FF726D"/>
                </a:solidFill>
                <a:latin typeface="Inconsolata" pitchFamily="34" charset="0"/>
                <a:ea typeface="Inconsolata" pitchFamily="34" charset="-122"/>
                <a:cs typeface="Inconsolata" pitchFamily="34" charset="-120"/>
              </a:rPr>
              <a:t>Unidad III. "Optimización"</a:t>
            </a:r>
            <a:endParaRPr lang="en-US" sz="5249" dirty="0"/>
          </a:p>
        </p:txBody>
      </p:sp>
      <p:sp>
        <p:nvSpPr>
          <p:cNvPr id="6" name="Text 4"/>
          <p:cNvSpPr/>
          <p:nvPr/>
        </p:nvSpPr>
        <p:spPr>
          <a:xfrm>
            <a:off x="833199" y="5010864"/>
            <a:ext cx="7477601" cy="444341"/>
          </a:xfrm>
          <a:prstGeom prst="rect">
            <a:avLst/>
          </a:prstGeom>
          <a:noFill/>
          <a:ln/>
        </p:spPr>
        <p:txBody>
          <a:bodyPr wrap="none" rtlCol="0" anchor="t"/>
          <a:lstStyle/>
          <a:p>
            <a:pPr marL="0" indent="0" algn="ctr">
              <a:lnSpc>
                <a:spcPts val="3499"/>
              </a:lnSpc>
              <a:buNone/>
            </a:pPr>
            <a:r>
              <a:rPr lang="en-US" sz="2187" dirty="0">
                <a:solidFill>
                  <a:srgbClr val="DAD1E6"/>
                </a:solidFill>
                <a:latin typeface="Fira Sans" pitchFamily="34" charset="0"/>
                <a:ea typeface="Fira Sans" pitchFamily="34" charset="-122"/>
                <a:cs typeface="Fira Sans" pitchFamily="34" charset="-120"/>
              </a:rPr>
              <a:t>Instituto Tecnológico de Saltillo</a:t>
            </a:r>
            <a:endParaRPr lang="en-US" sz="2187" dirty="0"/>
          </a:p>
        </p:txBody>
      </p:sp>
      <p:sp>
        <p:nvSpPr>
          <p:cNvPr id="7" name="Text 5"/>
          <p:cNvSpPr/>
          <p:nvPr/>
        </p:nvSpPr>
        <p:spPr>
          <a:xfrm>
            <a:off x="833199" y="5705118"/>
            <a:ext cx="7477601" cy="444341"/>
          </a:xfrm>
          <a:prstGeom prst="rect">
            <a:avLst/>
          </a:prstGeom>
          <a:noFill/>
          <a:ln/>
        </p:spPr>
        <p:txBody>
          <a:bodyPr wrap="none" rtlCol="0" anchor="t"/>
          <a:lstStyle/>
          <a:p>
            <a:pPr marL="0" indent="0" algn="ctr">
              <a:lnSpc>
                <a:spcPts val="3499"/>
              </a:lnSpc>
              <a:buNone/>
            </a:pPr>
            <a:endParaRPr lang="en-US" sz="2187" dirty="0"/>
          </a:p>
        </p:txBody>
      </p:sp>
      <p:sp>
        <p:nvSpPr>
          <p:cNvPr id="8" name="Text 6"/>
          <p:cNvSpPr/>
          <p:nvPr/>
        </p:nvSpPr>
        <p:spPr>
          <a:xfrm>
            <a:off x="833199" y="6399371"/>
            <a:ext cx="7477601" cy="284321"/>
          </a:xfrm>
          <a:prstGeom prst="rect">
            <a:avLst/>
          </a:prstGeom>
          <a:noFill/>
          <a:ln/>
        </p:spPr>
        <p:txBody>
          <a:bodyPr wrap="none" rtlCol="0" anchor="t"/>
          <a:lstStyle/>
          <a:p>
            <a:pPr marL="0" indent="0">
              <a:lnSpc>
                <a:spcPts val="2239"/>
              </a:lnSpc>
              <a:buNone/>
            </a:pPr>
            <a:r>
              <a:rPr lang="en-US" sz="1400" b="1" dirty="0">
                <a:solidFill>
                  <a:srgbClr val="DAD1E6"/>
                </a:solidFill>
                <a:latin typeface="Fira Sans" pitchFamily="34" charset="0"/>
                <a:ea typeface="Fira Sans" pitchFamily="34" charset="-122"/>
                <a:cs typeface="Fira Sans" pitchFamily="34" charset="-120"/>
              </a:rPr>
              <a:t>CATEDRÁTICO RESPONSABLE: </a:t>
            </a:r>
            <a:r>
              <a:rPr lang="en-US" sz="1400" dirty="0">
                <a:solidFill>
                  <a:srgbClr val="DAD1E6"/>
                </a:solidFill>
                <a:latin typeface="Fira Sans" pitchFamily="34" charset="0"/>
                <a:ea typeface="Fira Sans" pitchFamily="34" charset="-122"/>
                <a:cs typeface="Fira Sans" pitchFamily="34" charset="-120"/>
              </a:rPr>
              <a:t>Espinoza Arzola Jesús Alberto</a:t>
            </a:r>
            <a:endParaRPr lang="en-US" sz="1400" dirty="0"/>
          </a:p>
        </p:txBody>
      </p:sp>
      <p:sp>
        <p:nvSpPr>
          <p:cNvPr id="9" name="Text 7"/>
          <p:cNvSpPr/>
          <p:nvPr/>
        </p:nvSpPr>
        <p:spPr>
          <a:xfrm>
            <a:off x="833199" y="6933605"/>
            <a:ext cx="7477601" cy="284321"/>
          </a:xfrm>
          <a:prstGeom prst="rect">
            <a:avLst/>
          </a:prstGeom>
          <a:noFill/>
          <a:ln/>
        </p:spPr>
        <p:txBody>
          <a:bodyPr wrap="none" rtlCol="0" anchor="t"/>
          <a:lstStyle/>
          <a:p>
            <a:pPr marL="0" indent="0">
              <a:lnSpc>
                <a:spcPts val="2239"/>
              </a:lnSpc>
              <a:buNone/>
            </a:pPr>
            <a:r>
              <a:rPr lang="en-US" sz="1400" b="1" dirty="0">
                <a:solidFill>
                  <a:srgbClr val="DAD1E6"/>
                </a:solidFill>
                <a:latin typeface="Fira Sans" pitchFamily="34" charset="0"/>
                <a:ea typeface="Fira Sans" pitchFamily="34" charset="-122"/>
                <a:cs typeface="Fira Sans" pitchFamily="34" charset="-120"/>
              </a:rPr>
              <a:t>PRESENTADO POR:</a:t>
            </a:r>
            <a:r>
              <a:rPr lang="en-US" sz="1400" dirty="0">
                <a:solidFill>
                  <a:srgbClr val="DAD1E6"/>
                </a:solidFill>
                <a:latin typeface="Fira Sans" pitchFamily="34" charset="0"/>
                <a:ea typeface="Fira Sans" pitchFamily="34" charset="-122"/>
                <a:cs typeface="Fira Sans" pitchFamily="34" charset="-120"/>
              </a:rPr>
              <a:t> Aleksandra Flores</a:t>
            </a:r>
            <a:endParaRPr lang="en-US" sz="1400" dirty="0"/>
          </a:p>
        </p:txBody>
      </p:sp>
      <p:pic>
        <p:nvPicPr>
          <p:cNvPr id="10"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14" name="Botón de acción: ir hacia delante o siguiente 13">
            <a:hlinkClick r:id="" action="ppaction://hlinkshowjump?jump=nextslide" highlightClick="1"/>
            <a:extLst>
              <a:ext uri="{FF2B5EF4-FFF2-40B4-BE49-F238E27FC236}">
                <a16:creationId xmlns:a16="http://schemas.microsoft.com/office/drawing/2014/main" id="{FE6FF560-DAA8-4867-8100-D72E21E9ADBA}"/>
              </a:ext>
            </a:extLst>
          </p:cNvPr>
          <p:cNvSpPr/>
          <p:nvPr/>
        </p:nvSpPr>
        <p:spPr>
          <a:xfrm>
            <a:off x="7779858" y="6933605"/>
            <a:ext cx="1061884" cy="1089518"/>
          </a:xfrm>
          <a:prstGeom prst="actionButtonForwardNex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a:extLst>
              <a:ext uri="{FF2B5EF4-FFF2-40B4-BE49-F238E27FC236}">
                <a16:creationId xmlns:a16="http://schemas.microsoft.com/office/drawing/2014/main" id="{0B0B10DB-6F85-4A87-A266-ED82FCC2DB77}"/>
              </a:ext>
            </a:extLst>
          </p:cNvPr>
          <p:cNvSpPr/>
          <p:nvPr/>
        </p:nvSpPr>
        <p:spPr>
          <a:xfrm>
            <a:off x="0" y="0"/>
            <a:ext cx="14630400" cy="8232100"/>
          </a:xfrm>
          <a:prstGeom prst="rect">
            <a:avLst/>
          </a:prstGeom>
          <a:solidFill>
            <a:srgbClr val="241631"/>
          </a:solidFill>
          <a:ln/>
        </p:spPr>
      </p:sp>
    </p:spTree>
    <p:extLst>
      <p:ext uri="{BB962C8B-B14F-4D97-AF65-F5344CB8AC3E}">
        <p14:creationId xmlns:p14="http://schemas.microsoft.com/office/powerpoint/2010/main" val="36315698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1415845" y="539293"/>
            <a:ext cx="3827264" cy="597932"/>
          </a:xfrm>
          <a:prstGeom prst="rect">
            <a:avLst/>
          </a:prstGeom>
          <a:noFill/>
          <a:ln/>
        </p:spPr>
        <p:txBody>
          <a:bodyPr wrap="none" rtlCol="0" anchor="t"/>
          <a:lstStyle/>
          <a:p>
            <a:pPr marL="0" indent="0">
              <a:lnSpc>
                <a:spcPts val="4709"/>
              </a:lnSpc>
              <a:buNone/>
            </a:pPr>
            <a:r>
              <a:rPr lang="en-US" sz="3500" b="1" dirty="0">
                <a:solidFill>
                  <a:srgbClr val="FF726D"/>
                </a:solidFill>
                <a:latin typeface="Inconsolata" pitchFamily="34" charset="0"/>
                <a:ea typeface="Inconsolata" pitchFamily="34" charset="-122"/>
                <a:cs typeface="Inconsolata" pitchFamily="34" charset="-120"/>
              </a:rPr>
              <a:t>COSTOS</a:t>
            </a:r>
            <a:endParaRPr lang="en-US" sz="3500" dirty="0"/>
          </a:p>
        </p:txBody>
      </p:sp>
      <p:pic>
        <p:nvPicPr>
          <p:cNvPr id="5" name="Image 0" descr="preencoded.png"/>
          <p:cNvPicPr>
            <a:picLocks noChangeAspect="1"/>
          </p:cNvPicPr>
          <p:nvPr/>
        </p:nvPicPr>
        <p:blipFill>
          <a:blip r:embed="rId3"/>
          <a:stretch>
            <a:fillRect/>
          </a:stretch>
        </p:blipFill>
        <p:spPr>
          <a:xfrm>
            <a:off x="1955205" y="1475708"/>
            <a:ext cx="4648984" cy="2873169"/>
          </a:xfrm>
          <a:prstGeom prst="rect">
            <a:avLst/>
          </a:prstGeom>
        </p:spPr>
      </p:pic>
      <p:sp>
        <p:nvSpPr>
          <p:cNvPr id="6" name="Text 3"/>
          <p:cNvSpPr/>
          <p:nvPr/>
        </p:nvSpPr>
        <p:spPr>
          <a:xfrm>
            <a:off x="1415845" y="4588072"/>
            <a:ext cx="5545394" cy="597932"/>
          </a:xfrm>
          <a:prstGeom prst="rect">
            <a:avLst/>
          </a:prstGeom>
          <a:noFill/>
          <a:ln/>
        </p:spPr>
        <p:txBody>
          <a:bodyPr wrap="square" rtlCol="0" anchor="t"/>
          <a:lstStyle/>
          <a:p>
            <a:pPr marL="0" indent="0" algn="ctr">
              <a:lnSpc>
                <a:spcPts val="2354"/>
              </a:lnSpc>
              <a:buNone/>
            </a:pPr>
            <a:r>
              <a:rPr lang="en-US" sz="1884" b="1" dirty="0">
                <a:solidFill>
                  <a:srgbClr val="FF726D"/>
                </a:solidFill>
                <a:latin typeface="Inconsolata" pitchFamily="34" charset="0"/>
                <a:ea typeface="Inconsolata" pitchFamily="34" charset="-122"/>
                <a:cs typeface="Inconsolata" pitchFamily="34" charset="-120"/>
              </a:rPr>
              <a:t>Resumen de la Importancia de los COSTOS en la optimización</a:t>
            </a:r>
            <a:endParaRPr lang="en-US" sz="1884" dirty="0"/>
          </a:p>
        </p:txBody>
      </p:sp>
      <p:sp>
        <p:nvSpPr>
          <p:cNvPr id="7" name="Text 4"/>
          <p:cNvSpPr/>
          <p:nvPr/>
        </p:nvSpPr>
        <p:spPr>
          <a:xfrm>
            <a:off x="1415845" y="5377339"/>
            <a:ext cx="5755885" cy="2100094"/>
          </a:xfrm>
          <a:prstGeom prst="rect">
            <a:avLst/>
          </a:prstGeom>
          <a:noFill/>
          <a:ln/>
        </p:spPr>
        <p:txBody>
          <a:bodyPr wrap="square" rtlCol="0" anchor="t"/>
          <a:lstStyle/>
          <a:p>
            <a:pPr marL="0" indent="0" algn="l">
              <a:buNone/>
            </a:pPr>
            <a:r>
              <a:rPr lang="en-US" sz="1500" dirty="0">
                <a:solidFill>
                  <a:srgbClr val="DAD1E6"/>
                </a:solidFill>
                <a:latin typeface="Fira Sans" pitchFamily="34" charset="0"/>
                <a:ea typeface="Fira Sans" pitchFamily="34" charset="-122"/>
                <a:cs typeface="Fira Sans" pitchFamily="34" charset="-120"/>
              </a:rPr>
              <a:t>Los costos son el factor más importante a tomar en cuenta a la hora de optimizar ya que en ocasiones la mejora obtenida puede verse no reflejada en el programa final pero si ser perjudicial para el equipo de desarrollo. La optimización de una pequeña mejora tal vez tenga una pequeña ganancia en tiempo o en espacio pero sale muy costosa en tiempo en generarla. Pero en cambio si esa optimización se hace por ejemplo en un ciclo, la mejora obtenida puede ser N veces mayor por lo cual el costo se minimiza y es benéfico la mejora.</a:t>
            </a:r>
            <a:endParaRPr lang="en-US" sz="1500" dirty="0"/>
          </a:p>
        </p:txBody>
      </p:sp>
      <p:pic>
        <p:nvPicPr>
          <p:cNvPr id="8" name="Image 1" descr="preencoded.png"/>
          <p:cNvPicPr>
            <a:picLocks noChangeAspect="1"/>
          </p:cNvPicPr>
          <p:nvPr/>
        </p:nvPicPr>
        <p:blipFill>
          <a:blip r:embed="rId4"/>
          <a:stretch>
            <a:fillRect/>
          </a:stretch>
        </p:blipFill>
        <p:spPr>
          <a:xfrm>
            <a:off x="8026213" y="1488665"/>
            <a:ext cx="4760639" cy="2873169"/>
          </a:xfrm>
          <a:prstGeom prst="rect">
            <a:avLst/>
          </a:prstGeom>
        </p:spPr>
      </p:pic>
      <p:sp>
        <p:nvSpPr>
          <p:cNvPr id="9" name="Text 5"/>
          <p:cNvSpPr/>
          <p:nvPr/>
        </p:nvSpPr>
        <p:spPr>
          <a:xfrm>
            <a:off x="7669161" y="4588072"/>
            <a:ext cx="5545394" cy="597933"/>
          </a:xfrm>
          <a:prstGeom prst="rect">
            <a:avLst/>
          </a:prstGeom>
          <a:noFill/>
          <a:ln/>
        </p:spPr>
        <p:txBody>
          <a:bodyPr wrap="square" rtlCol="0" anchor="t"/>
          <a:lstStyle/>
          <a:p>
            <a:pPr marL="0" indent="0" algn="ctr">
              <a:buNone/>
            </a:pPr>
            <a:r>
              <a:rPr lang="en-US" sz="1884" b="1" dirty="0">
                <a:solidFill>
                  <a:srgbClr val="FF726D"/>
                </a:solidFill>
                <a:latin typeface="Inconsolata" pitchFamily="34" charset="0"/>
                <a:ea typeface="Inconsolata" pitchFamily="34" charset="-122"/>
                <a:cs typeface="Inconsolata" pitchFamily="34" charset="-120"/>
              </a:rPr>
              <a:t>Sub-subtemas a tratar en el contexto de COSTOS dentro de la optimización:</a:t>
            </a:r>
            <a:endParaRPr lang="en-US" sz="1884" dirty="0"/>
          </a:p>
        </p:txBody>
      </p:sp>
      <p:grpSp>
        <p:nvGrpSpPr>
          <p:cNvPr id="13" name="Grupo 12">
            <a:extLst>
              <a:ext uri="{FF2B5EF4-FFF2-40B4-BE49-F238E27FC236}">
                <a16:creationId xmlns:a16="http://schemas.microsoft.com/office/drawing/2014/main" id="{2D90C516-8F69-4994-B63E-B43E0564FE70}"/>
              </a:ext>
            </a:extLst>
          </p:cNvPr>
          <p:cNvGrpSpPr/>
          <p:nvPr/>
        </p:nvGrpSpPr>
        <p:grpSpPr>
          <a:xfrm>
            <a:off x="8026213" y="5727175"/>
            <a:ext cx="5188341" cy="1017012"/>
            <a:chOff x="7703581" y="5637748"/>
            <a:chExt cx="4156592" cy="1017012"/>
          </a:xfrm>
        </p:grpSpPr>
        <p:sp>
          <p:nvSpPr>
            <p:cNvPr id="10" name="Text 6"/>
            <p:cNvSpPr/>
            <p:nvPr/>
          </p:nvSpPr>
          <p:spPr>
            <a:xfrm>
              <a:off x="7703582" y="5637748"/>
              <a:ext cx="4156591" cy="244912"/>
            </a:xfrm>
            <a:prstGeom prst="rect">
              <a:avLst/>
            </a:prstGeom>
            <a:noFill/>
            <a:ln/>
          </p:spPr>
          <p:txBody>
            <a:bodyPr wrap="none" rtlCol="0" anchor="t"/>
            <a:lstStyle/>
            <a:p>
              <a:pPr marL="342900" indent="-342900" algn="l">
                <a:lnSpc>
                  <a:spcPts val="1929"/>
                </a:lnSpc>
                <a:buSzPct val="100000"/>
                <a:buFont typeface="+mj-lt"/>
                <a:buAutoNum type="arabicPeriod"/>
              </a:pPr>
              <a:r>
                <a:rPr lang="en-US" sz="1205" dirty="0">
                  <a:solidFill>
                    <a:srgbClr val="DAD1E6"/>
                  </a:solidFill>
                  <a:latin typeface="Fira Sans" pitchFamily="34" charset="0"/>
                  <a:ea typeface="Fira Sans" pitchFamily="34" charset="-122"/>
                  <a:cs typeface="Fira Sans" pitchFamily="34" charset="-120"/>
                </a:rPr>
                <a:t>Costo de ejecución (Memoria, registros, pilas)</a:t>
              </a:r>
              <a:endParaRPr lang="en-US" sz="1205" dirty="0"/>
            </a:p>
          </p:txBody>
        </p:sp>
        <p:sp>
          <p:nvSpPr>
            <p:cNvPr id="11" name="Text 7"/>
            <p:cNvSpPr/>
            <p:nvPr/>
          </p:nvSpPr>
          <p:spPr>
            <a:xfrm>
              <a:off x="7703582" y="6023798"/>
              <a:ext cx="4156591" cy="244912"/>
            </a:xfrm>
            <a:prstGeom prst="rect">
              <a:avLst/>
            </a:prstGeom>
            <a:noFill/>
            <a:ln/>
          </p:spPr>
          <p:txBody>
            <a:bodyPr wrap="none" rtlCol="0" anchor="t"/>
            <a:lstStyle/>
            <a:p>
              <a:pPr marL="342900" indent="-342900" algn="l">
                <a:lnSpc>
                  <a:spcPts val="1929"/>
                </a:lnSpc>
                <a:buSzPct val="100000"/>
                <a:buFont typeface="+mj-lt"/>
                <a:buAutoNum type="arabicPeriod" startAt="2"/>
              </a:pPr>
              <a:r>
                <a:rPr lang="en-US" sz="1205" dirty="0">
                  <a:solidFill>
                    <a:srgbClr val="DAD1E6"/>
                  </a:solidFill>
                  <a:latin typeface="Fira Sans" pitchFamily="34" charset="0"/>
                  <a:ea typeface="Fira Sans" pitchFamily="34" charset="-122"/>
                  <a:cs typeface="Fira Sans" pitchFamily="34" charset="-120"/>
                </a:rPr>
                <a:t>Criterios para mejorar el código</a:t>
              </a:r>
              <a:endParaRPr lang="en-US" sz="1205" dirty="0"/>
            </a:p>
          </p:txBody>
        </p:sp>
        <p:sp>
          <p:nvSpPr>
            <p:cNvPr id="12" name="Text 8"/>
            <p:cNvSpPr/>
            <p:nvPr/>
          </p:nvSpPr>
          <p:spPr>
            <a:xfrm>
              <a:off x="7703581" y="6409848"/>
              <a:ext cx="4156591" cy="244912"/>
            </a:xfrm>
            <a:prstGeom prst="rect">
              <a:avLst/>
            </a:prstGeom>
            <a:noFill/>
            <a:ln/>
          </p:spPr>
          <p:txBody>
            <a:bodyPr wrap="none" rtlCol="0" anchor="t"/>
            <a:lstStyle/>
            <a:p>
              <a:pPr marL="342900" indent="-342900" algn="l">
                <a:lnSpc>
                  <a:spcPts val="1929"/>
                </a:lnSpc>
                <a:buSzPct val="100000"/>
                <a:buFont typeface="+mj-lt"/>
                <a:buAutoNum type="arabicPeriod" startAt="3"/>
              </a:pPr>
              <a:r>
                <a:rPr lang="en-US" sz="1205" dirty="0">
                  <a:solidFill>
                    <a:srgbClr val="DAD1E6"/>
                  </a:solidFill>
                  <a:latin typeface="Fira Sans" pitchFamily="34" charset="0"/>
                  <a:ea typeface="Fira Sans" pitchFamily="34" charset="-122"/>
                  <a:cs typeface="Fira Sans" pitchFamily="34" charset="-120"/>
                </a:rPr>
                <a:t>Herramientas para el análisis del flujo de datos</a:t>
              </a:r>
              <a:endParaRPr lang="en-US" sz="1205" dirty="0"/>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txBody>
          <a:bodyPr/>
          <a:lstStyle/>
          <a:p>
            <a:endParaRPr lang="es-MX" dirty="0"/>
          </a:p>
        </p:txBody>
      </p:sp>
      <p:sp>
        <p:nvSpPr>
          <p:cNvPr id="4" name="Text 2"/>
          <p:cNvSpPr/>
          <p:nvPr/>
        </p:nvSpPr>
        <p:spPr>
          <a:xfrm>
            <a:off x="560442" y="2710697"/>
            <a:ext cx="13509517" cy="533290"/>
          </a:xfrm>
          <a:prstGeom prst="rect">
            <a:avLst/>
          </a:prstGeom>
          <a:noFill/>
          <a:ln/>
        </p:spPr>
        <p:txBody>
          <a:bodyPr wrap="square" rtlCol="0" anchor="t"/>
          <a:lstStyle/>
          <a:p>
            <a:pPr marL="0" indent="0" algn="ctr">
              <a:lnSpc>
                <a:spcPts val="4119"/>
              </a:lnSpc>
              <a:buNone/>
            </a:pPr>
            <a:r>
              <a:rPr lang="en-US" sz="3500" b="1" dirty="0">
                <a:solidFill>
                  <a:srgbClr val="FF726D"/>
                </a:solidFill>
                <a:latin typeface="Inconsolata" pitchFamily="34" charset="0"/>
                <a:ea typeface="Inconsolata" pitchFamily="34" charset="-122"/>
                <a:cs typeface="Inconsolata" pitchFamily="34" charset="-120"/>
              </a:rPr>
              <a:t>Objetivos específicos de los costos en la optimización</a:t>
            </a:r>
            <a:endParaRPr lang="en-US" sz="3500" dirty="0"/>
          </a:p>
        </p:txBody>
      </p:sp>
      <p:grpSp>
        <p:nvGrpSpPr>
          <p:cNvPr id="27" name="Grupo 26">
            <a:extLst>
              <a:ext uri="{FF2B5EF4-FFF2-40B4-BE49-F238E27FC236}">
                <a16:creationId xmlns:a16="http://schemas.microsoft.com/office/drawing/2014/main" id="{84492E3B-661F-4EDF-AC5E-5BA6ED1F9FB0}"/>
              </a:ext>
            </a:extLst>
          </p:cNvPr>
          <p:cNvGrpSpPr/>
          <p:nvPr/>
        </p:nvGrpSpPr>
        <p:grpSpPr>
          <a:xfrm>
            <a:off x="560441" y="3852027"/>
            <a:ext cx="6499605" cy="3448423"/>
            <a:chOff x="560442" y="3852027"/>
            <a:chExt cx="6285360" cy="3950417"/>
          </a:xfrm>
        </p:grpSpPr>
        <p:sp>
          <p:nvSpPr>
            <p:cNvPr id="23" name="Shape 3">
              <a:extLst>
                <a:ext uri="{FF2B5EF4-FFF2-40B4-BE49-F238E27FC236}">
                  <a16:creationId xmlns:a16="http://schemas.microsoft.com/office/drawing/2014/main" id="{C6925AE2-0C6A-41E0-831D-A29E3B3B8744}"/>
                </a:ext>
              </a:extLst>
            </p:cNvPr>
            <p:cNvSpPr/>
            <p:nvPr/>
          </p:nvSpPr>
          <p:spPr>
            <a:xfrm>
              <a:off x="560442" y="3852027"/>
              <a:ext cx="6285360" cy="3950417"/>
            </a:xfrm>
            <a:prstGeom prst="roundRect">
              <a:avLst>
                <a:gd name="adj" fmla="val 9441"/>
              </a:avLst>
            </a:prstGeom>
            <a:solidFill>
              <a:srgbClr val="312140"/>
            </a:solidFill>
            <a:ln/>
          </p:spPr>
          <p:txBody>
            <a:bodyPr/>
            <a:lstStyle/>
            <a:p>
              <a:endParaRPr lang="es-MX" dirty="0"/>
            </a:p>
          </p:txBody>
        </p:sp>
        <p:sp>
          <p:nvSpPr>
            <p:cNvPr id="6" name="Text 4"/>
            <p:cNvSpPr/>
            <p:nvPr/>
          </p:nvSpPr>
          <p:spPr>
            <a:xfrm>
              <a:off x="820465" y="4480805"/>
              <a:ext cx="5765313" cy="1115462"/>
            </a:xfrm>
            <a:prstGeom prst="rect">
              <a:avLst/>
            </a:prstGeom>
            <a:noFill/>
            <a:ln/>
          </p:spPr>
          <p:txBody>
            <a:bodyPr wrap="square" rtlCol="0" anchor="t"/>
            <a:lstStyle/>
            <a:p>
              <a:pPr marL="342900" indent="-342900" algn="l">
                <a:lnSpc>
                  <a:spcPts val="2109"/>
                </a:lnSpc>
                <a:buSzPct val="100000"/>
                <a:buFont typeface="+mj-lt"/>
                <a:buAutoNum type="arabicPeriod"/>
              </a:pPr>
              <a:r>
                <a:rPr lang="en-US" sz="1500" b="1" u="sng" dirty="0">
                  <a:solidFill>
                    <a:srgbClr val="FF6680"/>
                  </a:solidFill>
                  <a:latin typeface="Fira Sans" pitchFamily="34" charset="0"/>
                  <a:ea typeface="Fira Sans" pitchFamily="34" charset="-122"/>
                  <a:cs typeface="Fira Sans" pitchFamily="34" charset="-120"/>
                  <a:hlinkClick r:id="rId3">
                    <a:extLst>
                      <a:ext uri="{A12FA001-AC4F-418D-AE19-62706E023703}">
                        <ahyp:hlinkClr xmlns:ahyp="http://schemas.microsoft.com/office/drawing/2018/hyperlinkcolor" val="tx"/>
                      </a:ext>
                    </a:extLst>
                  </a:hlinkClick>
                </a:rPr>
                <a:t>Optimización del tiempo de desarrollo</a:t>
              </a:r>
              <a:r>
                <a:rPr lang="en-US" sz="1500" dirty="0">
                  <a:solidFill>
                    <a:srgbClr val="DAD1E6"/>
                  </a:solidFill>
                  <a:latin typeface="Fira Sans" pitchFamily="34" charset="0"/>
                  <a:ea typeface="Fira Sans" pitchFamily="34" charset="-122"/>
                  <a:cs typeface="Fira Sans" pitchFamily="34" charset="-120"/>
                </a:rPr>
                <a:t>: </a:t>
              </a:r>
              <a:r>
                <a:rPr lang="en-US" sz="1500" dirty="0">
                  <a:solidFill>
                    <a:srgbClr val="FFFFFF"/>
                  </a:solidFill>
                  <a:latin typeface="Fira Sans" pitchFamily="34" charset="0"/>
                  <a:ea typeface="Fira Sans" pitchFamily="34" charset="-122"/>
                  <a:cs typeface="Fira Sans" pitchFamily="34" charset="-120"/>
                </a:rPr>
                <a:t>En ocasiones, la mejora obtenida puede no verse reflejada en el programa final, pero sí ser perjudicial para el equipo de desarrollo</a:t>
              </a:r>
              <a:r>
                <a:rPr lang="en-US" sz="1500" dirty="0">
                  <a:solidFill>
                    <a:srgbClr val="DAD1E6"/>
                  </a:solidFill>
                  <a:latin typeface="Fira Sans" pitchFamily="34" charset="0"/>
                  <a:ea typeface="Fira Sans" pitchFamily="34" charset="-122"/>
                  <a:cs typeface="Fira Sans" pitchFamily="34" charset="-120"/>
                </a:rPr>
                <a:t>. Por lo tanto, se busca minimizar el tiempo de desarrollo.</a:t>
              </a:r>
              <a:endParaRPr lang="en-US" sz="1500" dirty="0"/>
            </a:p>
          </p:txBody>
        </p:sp>
        <p:sp>
          <p:nvSpPr>
            <p:cNvPr id="7" name="Text 5"/>
            <p:cNvSpPr/>
            <p:nvPr/>
          </p:nvSpPr>
          <p:spPr>
            <a:xfrm>
              <a:off x="820465" y="5902335"/>
              <a:ext cx="5765313" cy="1398115"/>
            </a:xfrm>
            <a:prstGeom prst="rect">
              <a:avLst/>
            </a:prstGeom>
            <a:noFill/>
            <a:ln/>
          </p:spPr>
          <p:txBody>
            <a:bodyPr wrap="square" rtlCol="0" anchor="t"/>
            <a:lstStyle/>
            <a:p>
              <a:pPr marL="342900" indent="-342900" algn="l">
                <a:lnSpc>
                  <a:spcPts val="2109"/>
                </a:lnSpc>
                <a:buSzPct val="100000"/>
                <a:buFont typeface="+mj-lt"/>
                <a:buAutoNum type="arabicPeriod" startAt="2"/>
              </a:pPr>
              <a:r>
                <a:rPr lang="en-US" sz="1500" b="1" u="sng" dirty="0">
                  <a:solidFill>
                    <a:srgbClr val="FF6680"/>
                  </a:solidFill>
                  <a:latin typeface="Fira Sans" pitchFamily="34" charset="0"/>
                  <a:ea typeface="Fira Sans" pitchFamily="34" charset="-122"/>
                  <a:cs typeface="Fira Sans" pitchFamily="34" charset="-120"/>
                  <a:hlinkClick r:id="rId3">
                    <a:extLst>
                      <a:ext uri="{A12FA001-AC4F-418D-AE19-62706E023703}">
                        <ahyp:hlinkClr xmlns:ahyp="http://schemas.microsoft.com/office/drawing/2018/hyperlinkcolor" val="tx"/>
                      </a:ext>
                    </a:extLst>
                  </a:hlinkClick>
                </a:rPr>
                <a:t>Optimización del tiempo de ejecución</a:t>
              </a:r>
              <a:r>
                <a:rPr lang="en-US" sz="1500" dirty="0">
                  <a:solidFill>
                    <a:srgbClr val="DAD1E6"/>
                  </a:solidFill>
                  <a:latin typeface="Fira Sans" pitchFamily="34" charset="0"/>
                  <a:ea typeface="Fira Sans" pitchFamily="34" charset="-122"/>
                  <a:cs typeface="Fira Sans" pitchFamily="34" charset="-120"/>
                </a:rPr>
                <a:t>: La optimización de una pequeña mejora tal vez tenga una pequeña ganancia en tiempo o en espacio, pero sale muy costosa en tiempo en generarla. Por lo tanto, se busca minimizar el tiempo de ejecución.</a:t>
              </a:r>
              <a:endParaRPr lang="en-US" sz="1500" dirty="0"/>
            </a:p>
          </p:txBody>
        </p:sp>
      </p:grpSp>
      <p:grpSp>
        <p:nvGrpSpPr>
          <p:cNvPr id="13" name="Grupo 12">
            <a:extLst>
              <a:ext uri="{FF2B5EF4-FFF2-40B4-BE49-F238E27FC236}">
                <a16:creationId xmlns:a16="http://schemas.microsoft.com/office/drawing/2014/main" id="{20A65540-F437-4841-BB1C-7A1991A32D00}"/>
              </a:ext>
            </a:extLst>
          </p:cNvPr>
          <p:cNvGrpSpPr/>
          <p:nvPr/>
        </p:nvGrpSpPr>
        <p:grpSpPr>
          <a:xfrm>
            <a:off x="7406244" y="3852029"/>
            <a:ext cx="6663715" cy="3448421"/>
            <a:chOff x="6931742" y="3852029"/>
            <a:chExt cx="7138219" cy="3950417"/>
          </a:xfrm>
        </p:grpSpPr>
        <p:sp>
          <p:nvSpPr>
            <p:cNvPr id="12" name="Shape 3">
              <a:extLst>
                <a:ext uri="{FF2B5EF4-FFF2-40B4-BE49-F238E27FC236}">
                  <a16:creationId xmlns:a16="http://schemas.microsoft.com/office/drawing/2014/main" id="{78D700D1-A0F1-4BD5-A65E-AA68425921F8}"/>
                </a:ext>
              </a:extLst>
            </p:cNvPr>
            <p:cNvSpPr/>
            <p:nvPr/>
          </p:nvSpPr>
          <p:spPr>
            <a:xfrm>
              <a:off x="6931742" y="3852029"/>
              <a:ext cx="7138219" cy="3950417"/>
            </a:xfrm>
            <a:prstGeom prst="roundRect">
              <a:avLst>
                <a:gd name="adj" fmla="val 9441"/>
              </a:avLst>
            </a:prstGeom>
            <a:solidFill>
              <a:srgbClr val="312140"/>
            </a:solidFill>
            <a:ln/>
          </p:spPr>
          <p:txBody>
            <a:bodyPr/>
            <a:lstStyle/>
            <a:p>
              <a:endParaRPr lang="es-MX" dirty="0"/>
            </a:p>
          </p:txBody>
        </p:sp>
        <p:sp>
          <p:nvSpPr>
            <p:cNvPr id="9" name="Text 7"/>
            <p:cNvSpPr/>
            <p:nvPr/>
          </p:nvSpPr>
          <p:spPr>
            <a:xfrm>
              <a:off x="7145592" y="4669265"/>
              <a:ext cx="6710515" cy="927003"/>
            </a:xfrm>
            <a:prstGeom prst="rect">
              <a:avLst/>
            </a:prstGeom>
            <a:noFill/>
            <a:ln/>
          </p:spPr>
          <p:txBody>
            <a:bodyPr wrap="square" rtlCol="0" anchor="t"/>
            <a:lstStyle/>
            <a:p>
              <a:pPr marL="342900" indent="-342900" algn="l">
                <a:lnSpc>
                  <a:spcPts val="2109"/>
                </a:lnSpc>
                <a:buSzPct val="100000"/>
                <a:buFont typeface="+mj-lt"/>
                <a:buAutoNum type="arabicPeriod"/>
              </a:pPr>
              <a:r>
                <a:rPr lang="en-US" sz="1500" b="1" u="sng" dirty="0">
                  <a:solidFill>
                    <a:srgbClr val="FF6680"/>
                  </a:solidFill>
                  <a:latin typeface="Fira Sans" pitchFamily="34" charset="0"/>
                  <a:ea typeface="Fira Sans" pitchFamily="34" charset="-122"/>
                  <a:cs typeface="Fira Sans" pitchFamily="34" charset="-120"/>
                  <a:hlinkClick r:id="rId3">
                    <a:extLst>
                      <a:ext uri="{A12FA001-AC4F-418D-AE19-62706E023703}">
                        <ahyp:hlinkClr xmlns:ahyp="http://schemas.microsoft.com/office/drawing/2018/hyperlinkcolor" val="tx"/>
                      </a:ext>
                    </a:extLst>
                  </a:hlinkClick>
                </a:rPr>
                <a:t>Optimización del uso de memoria</a:t>
              </a:r>
              <a:r>
                <a:rPr lang="en-US" sz="1500" dirty="0">
                  <a:solidFill>
                    <a:srgbClr val="DAD1E6"/>
                  </a:solidFill>
                  <a:latin typeface="Fira Sans" pitchFamily="34" charset="0"/>
                  <a:ea typeface="Fira Sans" pitchFamily="34" charset="-122"/>
                  <a:cs typeface="Fira Sans" pitchFamily="34" charset="-120"/>
                </a:rPr>
                <a:t>: La memoria es uno de los recursos más importantes de la computadora. Por lo tanto, se busca minimizar el uso de memoria.</a:t>
              </a:r>
              <a:endParaRPr lang="en-US" sz="1500" dirty="0"/>
            </a:p>
          </p:txBody>
        </p:sp>
        <p:sp>
          <p:nvSpPr>
            <p:cNvPr id="10" name="Text 8"/>
            <p:cNvSpPr/>
            <p:nvPr/>
          </p:nvSpPr>
          <p:spPr>
            <a:xfrm>
              <a:off x="7145594" y="5933057"/>
              <a:ext cx="6710515" cy="1666645"/>
            </a:xfrm>
            <a:prstGeom prst="rect">
              <a:avLst/>
            </a:prstGeom>
            <a:noFill/>
            <a:ln/>
          </p:spPr>
          <p:txBody>
            <a:bodyPr wrap="square" rtlCol="0" anchor="t"/>
            <a:lstStyle/>
            <a:p>
              <a:pPr marL="342900" indent="-342900" algn="l">
                <a:lnSpc>
                  <a:spcPts val="2109"/>
                </a:lnSpc>
                <a:buSzPct val="100000"/>
                <a:buFont typeface="+mj-lt"/>
                <a:buAutoNum type="arabicPeriod" startAt="2"/>
              </a:pPr>
              <a:r>
                <a:rPr lang="en-US" sz="1500" b="1" u="sng" dirty="0">
                  <a:solidFill>
                    <a:srgbClr val="FF6680"/>
                  </a:solidFill>
                  <a:latin typeface="Fira Sans" pitchFamily="34" charset="0"/>
                  <a:ea typeface="Fira Sans" pitchFamily="34" charset="-122"/>
                  <a:cs typeface="Fira Sans" pitchFamily="34" charset="-120"/>
                  <a:hlinkClick r:id="rId3">
                    <a:extLst>
                      <a:ext uri="{A12FA001-AC4F-418D-AE19-62706E023703}">
                        <ahyp:hlinkClr xmlns:ahyp="http://schemas.microsoft.com/office/drawing/2018/hyperlinkcolor" val="tx"/>
                      </a:ext>
                    </a:extLst>
                  </a:hlinkClick>
                </a:rPr>
                <a:t>Optimización del uso de registros</a:t>
              </a:r>
              <a:r>
                <a:rPr lang="en-US" sz="1500" dirty="0">
                  <a:solidFill>
                    <a:srgbClr val="DAD1E6"/>
                  </a:solidFill>
                  <a:latin typeface="Fira Sans" pitchFamily="34" charset="0"/>
                  <a:ea typeface="Fira Sans" pitchFamily="34" charset="-122"/>
                  <a:cs typeface="Fira Sans" pitchFamily="34" charset="-120"/>
                </a:rPr>
                <a:t>: Los registros del procesador se emplean para controlar instrucciones en ejecución, manejar direccionamiento de memoria y proporcionar capacidad aritmética1. Por lo tanto, se busca minimizar el uso de registros.</a:t>
              </a:r>
              <a:endParaRPr lang="en-US" sz="1500" dirty="0"/>
            </a:p>
          </p:txBody>
        </p:sp>
      </p:grpSp>
      <p:pic>
        <p:nvPicPr>
          <p:cNvPr id="11" name="Image 0" descr="preencoded.png"/>
          <p:cNvPicPr>
            <a:picLocks noChangeAspect="1"/>
          </p:cNvPicPr>
          <p:nvPr/>
        </p:nvPicPr>
        <p:blipFill>
          <a:blip r:embed="rId4"/>
          <a:stretch>
            <a:fillRect/>
          </a:stretch>
        </p:blipFill>
        <p:spPr>
          <a:xfrm>
            <a:off x="0" y="0"/>
            <a:ext cx="14630400" cy="2615208"/>
          </a:xfrm>
          <a:prstGeom prst="rect">
            <a:avLst/>
          </a:prstGeom>
        </p:spPr>
      </p:pic>
      <p:sp>
        <p:nvSpPr>
          <p:cNvPr id="24" name="Botón de acción: ir a inicio 23">
            <a:hlinkClick r:id="" action="ppaction://hlinkshowjump?jump=firstslide" highlightClick="1"/>
            <a:extLst>
              <a:ext uri="{FF2B5EF4-FFF2-40B4-BE49-F238E27FC236}">
                <a16:creationId xmlns:a16="http://schemas.microsoft.com/office/drawing/2014/main" id="{D7D9248E-82D8-43BD-9938-06F1F95EED4F}"/>
              </a:ext>
            </a:extLst>
          </p:cNvPr>
          <p:cNvSpPr/>
          <p:nvPr/>
        </p:nvSpPr>
        <p:spPr>
          <a:xfrm>
            <a:off x="7060047" y="7518024"/>
            <a:ext cx="510305" cy="555427"/>
          </a:xfrm>
          <a:prstGeom prst="actionButtonHom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5" name="Botón de acción: ir al final 24">
            <a:hlinkClick r:id="" action="ppaction://hlinkshowjump?jump=nextslide" highlightClick="1"/>
            <a:extLst>
              <a:ext uri="{FF2B5EF4-FFF2-40B4-BE49-F238E27FC236}">
                <a16:creationId xmlns:a16="http://schemas.microsoft.com/office/drawing/2014/main" id="{DDF164A9-95E6-441E-A669-A563DA410ECF}"/>
              </a:ext>
            </a:extLst>
          </p:cNvPr>
          <p:cNvSpPr/>
          <p:nvPr/>
        </p:nvSpPr>
        <p:spPr>
          <a:xfrm>
            <a:off x="7897538" y="7533382"/>
            <a:ext cx="510305" cy="524714"/>
          </a:xfrm>
          <a:prstGeom prst="actionButtonEnd">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6" name="Botón de acción: ir al principio 25">
            <a:hlinkClick r:id="" action="ppaction://hlinkshowjump?jump=previousslide" highlightClick="1"/>
            <a:extLst>
              <a:ext uri="{FF2B5EF4-FFF2-40B4-BE49-F238E27FC236}">
                <a16:creationId xmlns:a16="http://schemas.microsoft.com/office/drawing/2014/main" id="{0866A22C-CB87-4521-A5EA-33EC46AEC1EB}"/>
              </a:ext>
            </a:extLst>
          </p:cNvPr>
          <p:cNvSpPr/>
          <p:nvPr/>
        </p:nvSpPr>
        <p:spPr>
          <a:xfrm>
            <a:off x="6222556" y="7518025"/>
            <a:ext cx="510305" cy="555427"/>
          </a:xfrm>
          <a:prstGeom prst="actionButtonBeginning">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4994910" y="2884169"/>
            <a:ext cx="4640580" cy="555427"/>
          </a:xfrm>
          <a:prstGeom prst="rect">
            <a:avLst/>
          </a:prstGeom>
          <a:noFill/>
          <a:ln/>
        </p:spPr>
        <p:txBody>
          <a:bodyPr wrap="none" rtlCol="0" anchor="t"/>
          <a:lstStyle/>
          <a:p>
            <a:pPr marL="0" indent="0" algn="ctr">
              <a:lnSpc>
                <a:spcPts val="4374"/>
              </a:lnSpc>
              <a:buNone/>
            </a:pPr>
            <a:r>
              <a:rPr lang="en-US" sz="3500" b="1" dirty="0">
                <a:solidFill>
                  <a:srgbClr val="FF726D"/>
                </a:solidFill>
                <a:latin typeface="Inconsolata" pitchFamily="34" charset="0"/>
                <a:ea typeface="Inconsolata" pitchFamily="34" charset="-122"/>
                <a:cs typeface="Inconsolata" pitchFamily="34" charset="-120"/>
              </a:rPr>
              <a:t>Objetivo de la unidad</a:t>
            </a:r>
            <a:endParaRPr lang="en-US" sz="3500" dirty="0"/>
          </a:p>
        </p:txBody>
      </p:sp>
      <p:grpSp>
        <p:nvGrpSpPr>
          <p:cNvPr id="12" name="Grupo 11">
            <a:extLst>
              <a:ext uri="{FF2B5EF4-FFF2-40B4-BE49-F238E27FC236}">
                <a16:creationId xmlns:a16="http://schemas.microsoft.com/office/drawing/2014/main" id="{BE4AE420-CA1C-44FD-B791-5507D910080C}"/>
              </a:ext>
            </a:extLst>
          </p:cNvPr>
          <p:cNvGrpSpPr/>
          <p:nvPr/>
        </p:nvGrpSpPr>
        <p:grpSpPr>
          <a:xfrm>
            <a:off x="504159" y="3673140"/>
            <a:ext cx="6699955" cy="3748135"/>
            <a:chOff x="2037993" y="4657130"/>
            <a:chExt cx="5166122" cy="2498169"/>
          </a:xfrm>
        </p:grpSpPr>
        <p:sp>
          <p:nvSpPr>
            <p:cNvPr id="5" name="Shape 3"/>
            <p:cNvSpPr/>
            <p:nvPr/>
          </p:nvSpPr>
          <p:spPr>
            <a:xfrm>
              <a:off x="2037993" y="4657130"/>
              <a:ext cx="5166122" cy="2498169"/>
            </a:xfrm>
            <a:prstGeom prst="roundRect">
              <a:avLst>
                <a:gd name="adj" fmla="val 2668"/>
              </a:avLst>
            </a:prstGeom>
            <a:solidFill>
              <a:srgbClr val="312140"/>
            </a:solidFill>
            <a:ln/>
          </p:spPr>
        </p:sp>
        <p:sp>
          <p:nvSpPr>
            <p:cNvPr id="6" name="Text 4"/>
            <p:cNvSpPr/>
            <p:nvPr/>
          </p:nvSpPr>
          <p:spPr>
            <a:xfrm>
              <a:off x="2260163" y="4879300"/>
              <a:ext cx="4721781" cy="1041559"/>
            </a:xfrm>
            <a:prstGeom prst="rect">
              <a:avLst/>
            </a:prstGeom>
            <a:noFill/>
            <a:ln/>
          </p:spPr>
          <p:txBody>
            <a:bodyPr wrap="square" rtlCol="0" anchor="t"/>
            <a:lstStyle/>
            <a:p>
              <a:pPr marL="0" indent="0" algn="ctr">
                <a:lnSpc>
                  <a:spcPts val="2734"/>
                </a:lnSpc>
                <a:buNone/>
              </a:pPr>
              <a:r>
                <a:rPr lang="en-US" sz="3000" b="1" dirty="0">
                  <a:solidFill>
                    <a:srgbClr val="FF726D"/>
                  </a:solidFill>
                  <a:latin typeface="Inconsolata" pitchFamily="34" charset="0"/>
                  <a:ea typeface="Inconsolata" pitchFamily="34" charset="-122"/>
                  <a:cs typeface="Inconsolata" pitchFamily="34" charset="-120"/>
                </a:rPr>
                <a:t>Comprender la importancia de la optimización en los lenguajes y autómatas</a:t>
              </a:r>
              <a:endParaRPr lang="en-US" sz="3000" dirty="0"/>
            </a:p>
          </p:txBody>
        </p:sp>
        <p:sp>
          <p:nvSpPr>
            <p:cNvPr id="7" name="Text 5"/>
            <p:cNvSpPr/>
            <p:nvPr/>
          </p:nvSpPr>
          <p:spPr>
            <a:xfrm>
              <a:off x="2260163" y="6143030"/>
              <a:ext cx="4721781" cy="568643"/>
            </a:xfrm>
            <a:prstGeom prst="rect">
              <a:avLst/>
            </a:prstGeom>
            <a:noFill/>
            <a:ln/>
          </p:spPr>
          <p:txBody>
            <a:bodyPr wrap="square" rtlCol="0" anchor="t"/>
            <a:lstStyle/>
            <a:p>
              <a:pPr marL="0" indent="0" algn="ctr">
                <a:lnSpc>
                  <a:spcPts val="2239"/>
                </a:lnSpc>
                <a:buNone/>
              </a:pPr>
              <a:r>
                <a:rPr lang="en-US" sz="2000" dirty="0">
                  <a:solidFill>
                    <a:schemeClr val="bg1"/>
                  </a:solidFill>
                  <a:latin typeface="Fira Sans" pitchFamily="34" charset="0"/>
                  <a:ea typeface="Fira Sans" pitchFamily="34" charset="-122"/>
                  <a:cs typeface="Fira Sans" pitchFamily="34" charset="-120"/>
                </a:rPr>
                <a:t>Desarrollar habilidades para aplicar métodos y técnicas de optimización en diferentes contextos.</a:t>
              </a:r>
              <a:endParaRPr lang="en-US" sz="2000" dirty="0">
                <a:solidFill>
                  <a:schemeClr val="bg1"/>
                </a:solidFill>
              </a:endParaRPr>
            </a:p>
          </p:txBody>
        </p:sp>
      </p:grpSp>
      <p:grpSp>
        <p:nvGrpSpPr>
          <p:cNvPr id="13" name="Grupo 12">
            <a:extLst>
              <a:ext uri="{FF2B5EF4-FFF2-40B4-BE49-F238E27FC236}">
                <a16:creationId xmlns:a16="http://schemas.microsoft.com/office/drawing/2014/main" id="{6F856C9E-2E00-475C-A1AD-689B490ECE6D}"/>
              </a:ext>
            </a:extLst>
          </p:cNvPr>
          <p:cNvGrpSpPr/>
          <p:nvPr/>
        </p:nvGrpSpPr>
        <p:grpSpPr>
          <a:xfrm>
            <a:off x="7426285" y="3673140"/>
            <a:ext cx="6699954" cy="3748135"/>
            <a:chOff x="7426285" y="4657130"/>
            <a:chExt cx="5166122" cy="2498169"/>
          </a:xfrm>
        </p:grpSpPr>
        <p:sp>
          <p:nvSpPr>
            <p:cNvPr id="8" name="Shape 6"/>
            <p:cNvSpPr/>
            <p:nvPr/>
          </p:nvSpPr>
          <p:spPr>
            <a:xfrm>
              <a:off x="7426285" y="4657130"/>
              <a:ext cx="5166122" cy="2498169"/>
            </a:xfrm>
            <a:prstGeom prst="roundRect">
              <a:avLst>
                <a:gd name="adj" fmla="val 2668"/>
              </a:avLst>
            </a:prstGeom>
            <a:solidFill>
              <a:srgbClr val="312140"/>
            </a:solidFill>
            <a:ln/>
          </p:spPr>
        </p:sp>
        <p:sp>
          <p:nvSpPr>
            <p:cNvPr id="9" name="Text 7"/>
            <p:cNvSpPr/>
            <p:nvPr/>
          </p:nvSpPr>
          <p:spPr>
            <a:xfrm>
              <a:off x="7648456" y="4879300"/>
              <a:ext cx="4721781" cy="694373"/>
            </a:xfrm>
            <a:prstGeom prst="rect">
              <a:avLst/>
            </a:prstGeom>
            <a:noFill/>
            <a:ln/>
          </p:spPr>
          <p:txBody>
            <a:bodyPr wrap="square" rtlCol="0" anchor="t"/>
            <a:lstStyle/>
            <a:p>
              <a:pPr marL="0" indent="0" algn="ctr">
                <a:lnSpc>
                  <a:spcPts val="2734"/>
                </a:lnSpc>
                <a:buNone/>
              </a:pPr>
              <a:r>
                <a:rPr lang="en-US" sz="3000" b="1" dirty="0">
                  <a:solidFill>
                    <a:srgbClr val="FF726D"/>
                  </a:solidFill>
                  <a:latin typeface="Inconsolata" pitchFamily="34" charset="0"/>
                  <a:ea typeface="Inconsolata" pitchFamily="34" charset="-122"/>
                  <a:cs typeface="Inconsolata" pitchFamily="34" charset="-120"/>
                </a:rPr>
                <a:t>La optimización desde diferentes perspectivas</a:t>
              </a:r>
              <a:endParaRPr lang="en-US" sz="3000" dirty="0"/>
            </a:p>
          </p:txBody>
        </p:sp>
        <p:sp>
          <p:nvSpPr>
            <p:cNvPr id="10" name="Text 8"/>
            <p:cNvSpPr/>
            <p:nvPr/>
          </p:nvSpPr>
          <p:spPr>
            <a:xfrm>
              <a:off x="7648456" y="5795843"/>
              <a:ext cx="4721781" cy="1137285"/>
            </a:xfrm>
            <a:prstGeom prst="rect">
              <a:avLst/>
            </a:prstGeom>
            <a:noFill/>
            <a:ln/>
          </p:spPr>
          <p:txBody>
            <a:bodyPr wrap="square" rtlCol="0" anchor="t"/>
            <a:lstStyle/>
            <a:p>
              <a:pPr marL="0" indent="0" algn="ctr">
                <a:lnSpc>
                  <a:spcPts val="2239"/>
                </a:lnSpc>
                <a:buNone/>
              </a:pPr>
              <a:r>
                <a:rPr lang="en-US" sz="2000" dirty="0">
                  <a:solidFill>
                    <a:schemeClr val="bg1"/>
                  </a:solidFill>
                  <a:latin typeface="Fira Sans" pitchFamily="34" charset="0"/>
                  <a:ea typeface="Fira Sans" pitchFamily="34" charset="-122"/>
                  <a:cs typeface="Fira Sans" pitchFamily="34" charset="-120"/>
                </a:rPr>
                <a:t>Incluyendo la minimización del tiempo de ejecución, la reducción del uso de memoria, o la maximización de la utilización del procesador. Cada uno de estos objetivos puede requerir diferentes técnicas y estrategias.</a:t>
              </a:r>
              <a:endParaRPr lang="en-US" sz="2000" dirty="0">
                <a:solidFill>
                  <a:schemeClr val="bg1"/>
                </a:solidFill>
              </a:endParaRPr>
            </a:p>
          </p:txBody>
        </p:sp>
      </p:grpSp>
      <p:pic>
        <p:nvPicPr>
          <p:cNvPr id="11"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15" name="Botón de acción: ir a inicio 14">
            <a:hlinkClick r:id="" action="ppaction://hlinkshowjump?jump=firstslide" highlightClick="1"/>
            <a:extLst>
              <a:ext uri="{FF2B5EF4-FFF2-40B4-BE49-F238E27FC236}">
                <a16:creationId xmlns:a16="http://schemas.microsoft.com/office/drawing/2014/main" id="{FB8F68DE-2902-4449-80E8-B6AB5EC8C415}"/>
              </a:ext>
            </a:extLst>
          </p:cNvPr>
          <p:cNvSpPr/>
          <p:nvPr/>
        </p:nvSpPr>
        <p:spPr>
          <a:xfrm>
            <a:off x="7060047" y="7532165"/>
            <a:ext cx="510305" cy="555427"/>
          </a:xfrm>
          <a:prstGeom prst="actionButtonHom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6" name="Botón de acción: ir al final 15">
            <a:hlinkClick r:id="" action="ppaction://hlinkshowjump?jump=nextslide" highlightClick="1"/>
            <a:extLst>
              <a:ext uri="{FF2B5EF4-FFF2-40B4-BE49-F238E27FC236}">
                <a16:creationId xmlns:a16="http://schemas.microsoft.com/office/drawing/2014/main" id="{42A326AA-EF2B-47AB-9941-12AA843E84A2}"/>
              </a:ext>
            </a:extLst>
          </p:cNvPr>
          <p:cNvSpPr/>
          <p:nvPr/>
        </p:nvSpPr>
        <p:spPr>
          <a:xfrm>
            <a:off x="7897538" y="7533382"/>
            <a:ext cx="510305" cy="524714"/>
          </a:xfrm>
          <a:prstGeom prst="actionButtonEnd">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517017"/>
          </a:xfrm>
          <a:prstGeom prst="rect">
            <a:avLst/>
          </a:prstGeom>
          <a:solidFill>
            <a:srgbClr val="241631"/>
          </a:solidFill>
          <a:ln/>
        </p:spPr>
        <p:txBody>
          <a:bodyPr/>
          <a:lstStyle/>
          <a:p>
            <a:endParaRPr lang="es-MX" dirty="0"/>
          </a:p>
        </p:txBody>
      </p:sp>
      <p:sp>
        <p:nvSpPr>
          <p:cNvPr id="4" name="Text 2"/>
          <p:cNvSpPr/>
          <p:nvPr/>
        </p:nvSpPr>
        <p:spPr>
          <a:xfrm>
            <a:off x="3621167" y="427673"/>
            <a:ext cx="3110746" cy="486013"/>
          </a:xfrm>
          <a:prstGeom prst="rect">
            <a:avLst/>
          </a:prstGeom>
          <a:noFill/>
          <a:ln/>
        </p:spPr>
        <p:txBody>
          <a:bodyPr wrap="none" rtlCol="0" anchor="t"/>
          <a:lstStyle/>
          <a:p>
            <a:pPr marL="0" indent="0">
              <a:lnSpc>
                <a:spcPts val="3827"/>
              </a:lnSpc>
              <a:buNone/>
            </a:pPr>
            <a:r>
              <a:rPr lang="en-US" sz="3500" b="1" dirty="0">
                <a:solidFill>
                  <a:srgbClr val="FF726D"/>
                </a:solidFill>
                <a:latin typeface="Inconsolata" pitchFamily="34" charset="0"/>
                <a:ea typeface="Inconsolata" pitchFamily="34" charset="-122"/>
                <a:cs typeface="Inconsolata" pitchFamily="34" charset="-120"/>
              </a:rPr>
              <a:t>Introducción</a:t>
            </a:r>
            <a:endParaRPr lang="en-US" sz="3500" dirty="0"/>
          </a:p>
        </p:txBody>
      </p:sp>
      <p:pic>
        <p:nvPicPr>
          <p:cNvPr id="5" name="Image 0" descr="preencoded.png"/>
          <p:cNvPicPr>
            <a:picLocks noChangeAspect="1"/>
          </p:cNvPicPr>
          <p:nvPr/>
        </p:nvPicPr>
        <p:blipFill>
          <a:blip r:embed="rId3"/>
          <a:stretch>
            <a:fillRect/>
          </a:stretch>
        </p:blipFill>
        <p:spPr>
          <a:xfrm>
            <a:off x="4347306" y="1146929"/>
            <a:ext cx="5935788" cy="3845080"/>
          </a:xfrm>
          <a:prstGeom prst="rect">
            <a:avLst/>
          </a:prstGeom>
        </p:spPr>
      </p:pic>
      <p:sp>
        <p:nvSpPr>
          <p:cNvPr id="6" name="Text 3"/>
          <p:cNvSpPr/>
          <p:nvPr/>
        </p:nvSpPr>
        <p:spPr>
          <a:xfrm>
            <a:off x="3621167" y="5055579"/>
            <a:ext cx="4918150" cy="484931"/>
          </a:xfrm>
          <a:prstGeom prst="rect">
            <a:avLst/>
          </a:prstGeom>
          <a:noFill/>
          <a:ln/>
        </p:spPr>
        <p:txBody>
          <a:bodyPr wrap="none" rtlCol="0" anchor="t"/>
          <a:lstStyle/>
          <a:p>
            <a:pPr marL="0" indent="0" algn="ctr">
              <a:buNone/>
            </a:pPr>
            <a:r>
              <a:rPr lang="en-US" sz="3000" b="1" dirty="0">
                <a:solidFill>
                  <a:srgbClr val="FF726D"/>
                </a:solidFill>
                <a:latin typeface="Inconsolata" pitchFamily="34" charset="0"/>
                <a:ea typeface="Inconsolata" pitchFamily="34" charset="-122"/>
                <a:cs typeface="Inconsolata" pitchFamily="34" charset="-120"/>
              </a:rPr>
              <a:t>Definición de Optimización</a:t>
            </a:r>
            <a:endParaRPr lang="en-US" sz="3000" dirty="0"/>
          </a:p>
        </p:txBody>
      </p:sp>
      <p:sp>
        <p:nvSpPr>
          <p:cNvPr id="8" name="Text 5"/>
          <p:cNvSpPr/>
          <p:nvPr/>
        </p:nvSpPr>
        <p:spPr>
          <a:xfrm>
            <a:off x="3621167" y="6898565"/>
            <a:ext cx="7388066" cy="1024890"/>
          </a:xfrm>
          <a:prstGeom prst="rect">
            <a:avLst/>
          </a:prstGeom>
          <a:noFill/>
          <a:ln/>
        </p:spPr>
        <p:txBody>
          <a:bodyPr wrap="square" rtlCol="0" anchor="t"/>
          <a:lstStyle/>
          <a:p>
            <a:pPr marL="0" indent="0">
              <a:buNone/>
            </a:pPr>
            <a:endParaRPr lang="en-US" sz="1500" dirty="0"/>
          </a:p>
        </p:txBody>
      </p:sp>
      <p:sp>
        <p:nvSpPr>
          <p:cNvPr id="9" name="Botón de acción: ir a inicio 8">
            <a:hlinkClick r:id="" action="ppaction://hlinkshowjump?jump=firstslide" highlightClick="1"/>
            <a:extLst>
              <a:ext uri="{FF2B5EF4-FFF2-40B4-BE49-F238E27FC236}">
                <a16:creationId xmlns:a16="http://schemas.microsoft.com/office/drawing/2014/main" id="{5F37FE4D-661D-4A37-8A90-122FC78364FA}"/>
              </a:ext>
            </a:extLst>
          </p:cNvPr>
          <p:cNvSpPr/>
          <p:nvPr/>
        </p:nvSpPr>
        <p:spPr>
          <a:xfrm>
            <a:off x="1045126" y="7644705"/>
            <a:ext cx="510305" cy="555427"/>
          </a:xfrm>
          <a:prstGeom prst="actionButtonHom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0" name="Botón de acción: ir al final 9">
            <a:hlinkClick r:id="" action="ppaction://hlinkshowjump?jump=nextslide" highlightClick="1"/>
            <a:extLst>
              <a:ext uri="{FF2B5EF4-FFF2-40B4-BE49-F238E27FC236}">
                <a16:creationId xmlns:a16="http://schemas.microsoft.com/office/drawing/2014/main" id="{41E04801-55E7-40FB-BF65-02B017456F0E}"/>
              </a:ext>
            </a:extLst>
          </p:cNvPr>
          <p:cNvSpPr/>
          <p:nvPr/>
        </p:nvSpPr>
        <p:spPr>
          <a:xfrm>
            <a:off x="1882617" y="7645922"/>
            <a:ext cx="510305" cy="524714"/>
          </a:xfrm>
          <a:prstGeom prst="actionButtonEnd">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1" name="Botón de acción: ir al principio 10">
            <a:hlinkClick r:id="" action="ppaction://hlinkshowjump?jump=previousslide" highlightClick="1"/>
            <a:extLst>
              <a:ext uri="{FF2B5EF4-FFF2-40B4-BE49-F238E27FC236}">
                <a16:creationId xmlns:a16="http://schemas.microsoft.com/office/drawing/2014/main" id="{C9AE0279-6627-4F26-ABBA-1A80B89BBBFA}"/>
              </a:ext>
            </a:extLst>
          </p:cNvPr>
          <p:cNvSpPr/>
          <p:nvPr/>
        </p:nvSpPr>
        <p:spPr>
          <a:xfrm>
            <a:off x="207635" y="7644706"/>
            <a:ext cx="510305" cy="555427"/>
          </a:xfrm>
          <a:prstGeom prst="actionButtonBeginning">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3" name="Text 4">
            <a:extLst>
              <a:ext uri="{FF2B5EF4-FFF2-40B4-BE49-F238E27FC236}">
                <a16:creationId xmlns:a16="http://schemas.microsoft.com/office/drawing/2014/main" id="{D53A6BBC-F421-4429-B5D1-1352C51362DD}"/>
              </a:ext>
            </a:extLst>
          </p:cNvPr>
          <p:cNvSpPr/>
          <p:nvPr/>
        </p:nvSpPr>
        <p:spPr>
          <a:xfrm>
            <a:off x="3621167" y="5587872"/>
            <a:ext cx="7543362" cy="2214055"/>
          </a:xfrm>
          <a:prstGeom prst="rect">
            <a:avLst/>
          </a:prstGeom>
          <a:noFill/>
          <a:ln/>
        </p:spPr>
        <p:txBody>
          <a:bodyPr wrap="square" rtlCol="0" anchor="t"/>
          <a:lstStyle/>
          <a:p>
            <a:pPr marL="0" indent="0">
              <a:buNone/>
            </a:pPr>
            <a:r>
              <a:rPr lang="es-MX" sz="1500" dirty="0">
                <a:solidFill>
                  <a:schemeClr val="bg1"/>
                </a:solidFill>
                <a:latin typeface="Fira Sans" panose="020B0503050000020004" pitchFamily="34" charset="0"/>
              </a:rPr>
              <a:t>La optimización se refiere a un proceso que busca mejorar la forma en que un programa utiliza los recursos. La finalidad de la optimización de código es producir un código objeto lo más eficiente posible. Las optimizaciones se realizan en base al alcance ofrecido por el compilador.</a:t>
            </a:r>
          </a:p>
          <a:p>
            <a:pPr marL="0" indent="0">
              <a:buNone/>
            </a:pPr>
            <a:endParaRPr lang="es-MX" sz="1500" dirty="0">
              <a:solidFill>
                <a:schemeClr val="bg1"/>
              </a:solidFill>
              <a:latin typeface="Fira Sans" panose="020B0503050000020004" pitchFamily="34" charset="0"/>
            </a:endParaRPr>
          </a:p>
          <a:p>
            <a:pPr marL="0" indent="0">
              <a:buNone/>
            </a:pPr>
            <a:r>
              <a:rPr lang="es-MX" sz="1500" dirty="0">
                <a:solidFill>
                  <a:schemeClr val="bg1"/>
                </a:solidFill>
                <a:latin typeface="Fira Sans" panose="020B0503050000020004" pitchFamily="34" charset="0"/>
              </a:rPr>
              <a:t>La optimización es un componente esencial en el estudio de los lenguajes y autómatas, y es el enfoque principal de la Unidad 3 en Lenguajes y Autómatas II. Este proceso busca mejorar la eficiencia del código generado por un compilador, lo que puede tener un impacto significativo en el rendimiento de un programa.</a:t>
            </a:r>
            <a:endParaRPr lang="en-US" sz="150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grpSp>
        <p:nvGrpSpPr>
          <p:cNvPr id="21" name="Grupo 20">
            <a:extLst>
              <a:ext uri="{FF2B5EF4-FFF2-40B4-BE49-F238E27FC236}">
                <a16:creationId xmlns:a16="http://schemas.microsoft.com/office/drawing/2014/main" id="{42319AB7-A9FC-4A5C-B026-FB93EE0924F6}"/>
              </a:ext>
            </a:extLst>
          </p:cNvPr>
          <p:cNvGrpSpPr/>
          <p:nvPr/>
        </p:nvGrpSpPr>
        <p:grpSpPr>
          <a:xfrm>
            <a:off x="871597" y="774216"/>
            <a:ext cx="7404199" cy="6469192"/>
            <a:chOff x="877967" y="1335762"/>
            <a:chExt cx="7404199" cy="6177489"/>
          </a:xfrm>
        </p:grpSpPr>
        <p:sp>
          <p:nvSpPr>
            <p:cNvPr id="5" name="Text 2"/>
            <p:cNvSpPr/>
            <p:nvPr/>
          </p:nvSpPr>
          <p:spPr>
            <a:xfrm>
              <a:off x="877967" y="1335762"/>
              <a:ext cx="4160520" cy="486013"/>
            </a:xfrm>
            <a:prstGeom prst="rect">
              <a:avLst/>
            </a:prstGeom>
            <a:noFill/>
            <a:ln/>
          </p:spPr>
          <p:txBody>
            <a:bodyPr wrap="none" rtlCol="0" anchor="t"/>
            <a:lstStyle/>
            <a:p>
              <a:pPr marL="0" indent="0">
                <a:lnSpc>
                  <a:spcPts val="3827"/>
                </a:lnSpc>
                <a:buNone/>
              </a:pPr>
              <a:r>
                <a:rPr lang="en-US" sz="3062" b="1" dirty="0">
                  <a:solidFill>
                    <a:srgbClr val="FF726D"/>
                  </a:solidFill>
                  <a:latin typeface="Inconsolata" pitchFamily="34" charset="0"/>
                  <a:ea typeface="Inconsolata" pitchFamily="34" charset="-122"/>
                  <a:cs typeface="Inconsolata" pitchFamily="34" charset="-120"/>
                </a:rPr>
                <a:t>Tipos de Optimización</a:t>
              </a:r>
              <a:endParaRPr lang="en-US" sz="3062" dirty="0"/>
            </a:p>
          </p:txBody>
        </p:sp>
        <p:sp>
          <p:nvSpPr>
            <p:cNvPr id="6" name="Shape 3"/>
            <p:cNvSpPr/>
            <p:nvPr/>
          </p:nvSpPr>
          <p:spPr>
            <a:xfrm>
              <a:off x="4562356" y="2055019"/>
              <a:ext cx="19407" cy="4838700"/>
            </a:xfrm>
            <a:prstGeom prst="rect">
              <a:avLst/>
            </a:prstGeom>
            <a:solidFill>
              <a:srgbClr val="FF6680"/>
            </a:solidFill>
            <a:ln/>
          </p:spPr>
        </p:sp>
        <p:sp>
          <p:nvSpPr>
            <p:cNvPr id="7" name="Shape 4"/>
            <p:cNvSpPr/>
            <p:nvPr/>
          </p:nvSpPr>
          <p:spPr>
            <a:xfrm>
              <a:off x="4746962" y="2365950"/>
              <a:ext cx="544354" cy="19407"/>
            </a:xfrm>
            <a:prstGeom prst="rect">
              <a:avLst/>
            </a:prstGeom>
            <a:solidFill>
              <a:srgbClr val="FF6680"/>
            </a:solidFill>
            <a:ln/>
          </p:spPr>
        </p:sp>
        <p:sp>
          <p:nvSpPr>
            <p:cNvPr id="8" name="Shape 5"/>
            <p:cNvSpPr/>
            <p:nvPr/>
          </p:nvSpPr>
          <p:spPr>
            <a:xfrm>
              <a:off x="4397038" y="2200751"/>
              <a:ext cx="349925" cy="349925"/>
            </a:xfrm>
            <a:prstGeom prst="roundRect">
              <a:avLst>
                <a:gd name="adj" fmla="val 13335"/>
              </a:avLst>
            </a:prstGeom>
            <a:solidFill>
              <a:srgbClr val="312140"/>
            </a:solidFill>
            <a:ln/>
          </p:spPr>
        </p:sp>
        <p:sp>
          <p:nvSpPr>
            <p:cNvPr id="9" name="Text 6"/>
            <p:cNvSpPr/>
            <p:nvPr/>
          </p:nvSpPr>
          <p:spPr>
            <a:xfrm>
              <a:off x="4510980" y="2229803"/>
              <a:ext cx="121920" cy="291703"/>
            </a:xfrm>
            <a:prstGeom prst="rect">
              <a:avLst/>
            </a:prstGeom>
            <a:noFill/>
            <a:ln/>
          </p:spPr>
          <p:txBody>
            <a:bodyPr wrap="none" rtlCol="0" anchor="t"/>
            <a:lstStyle/>
            <a:p>
              <a:pPr marL="0" indent="0" algn="ctr">
                <a:lnSpc>
                  <a:spcPts val="2296"/>
                </a:lnSpc>
                <a:buNone/>
              </a:pPr>
              <a:r>
                <a:rPr lang="en-US" sz="1837" b="1" dirty="0">
                  <a:solidFill>
                    <a:srgbClr val="FF726D"/>
                  </a:solidFill>
                  <a:latin typeface="Inconsolata" pitchFamily="34" charset="0"/>
                  <a:ea typeface="Inconsolata" pitchFamily="34" charset="-122"/>
                  <a:cs typeface="Inconsolata" pitchFamily="34" charset="-120"/>
                </a:rPr>
                <a:t>1</a:t>
              </a:r>
              <a:endParaRPr lang="en-US" sz="1837" dirty="0"/>
            </a:p>
          </p:txBody>
        </p:sp>
        <p:sp>
          <p:nvSpPr>
            <p:cNvPr id="10" name="Text 7"/>
            <p:cNvSpPr/>
            <p:nvPr/>
          </p:nvSpPr>
          <p:spPr>
            <a:xfrm>
              <a:off x="5427464" y="2210514"/>
              <a:ext cx="1866424" cy="291703"/>
            </a:xfrm>
            <a:prstGeom prst="rect">
              <a:avLst/>
            </a:prstGeom>
            <a:noFill/>
            <a:ln/>
          </p:spPr>
          <p:txBody>
            <a:bodyPr wrap="none" rtlCol="0" anchor="t"/>
            <a:lstStyle/>
            <a:p>
              <a:pPr marL="0" indent="0" algn="l">
                <a:lnSpc>
                  <a:spcPts val="2296"/>
                </a:lnSpc>
                <a:buNone/>
              </a:pPr>
              <a:r>
                <a:rPr lang="en-US" sz="2500" b="1" dirty="0">
                  <a:solidFill>
                    <a:srgbClr val="FF726D"/>
                  </a:solidFill>
                  <a:latin typeface="Inconsolata" pitchFamily="34" charset="0"/>
                  <a:ea typeface="Inconsolata" pitchFamily="34" charset="-122"/>
                  <a:cs typeface="Inconsolata" pitchFamily="34" charset="-120"/>
                </a:rPr>
                <a:t>LOCALES</a:t>
              </a:r>
              <a:endParaRPr lang="en-US" sz="2500" dirty="0"/>
            </a:p>
          </p:txBody>
        </p:sp>
        <p:sp>
          <p:nvSpPr>
            <p:cNvPr id="11" name="Text 8"/>
            <p:cNvSpPr/>
            <p:nvPr/>
          </p:nvSpPr>
          <p:spPr>
            <a:xfrm>
              <a:off x="5427464" y="2657713"/>
              <a:ext cx="2838569" cy="4855538"/>
            </a:xfrm>
            <a:prstGeom prst="rect">
              <a:avLst/>
            </a:prstGeom>
            <a:noFill/>
            <a:ln/>
          </p:spPr>
          <p:txBody>
            <a:bodyPr wrap="square" rtlCol="0" anchor="t"/>
            <a:lstStyle/>
            <a:p>
              <a:pPr marL="0" indent="0" algn="l">
                <a:buNone/>
              </a:pPr>
              <a:r>
                <a:rPr lang="es-MX" sz="1500" dirty="0">
                  <a:solidFill>
                    <a:schemeClr val="bg1"/>
                  </a:solidFill>
                  <a:latin typeface="Fira Sans" pitchFamily="34" charset="0"/>
                  <a:ea typeface="Fira Sans" pitchFamily="34" charset="-122"/>
                  <a:cs typeface="Fira Sans" pitchFamily="34" charset="-120"/>
                </a:rPr>
                <a:t>La optimización local se realiza sobre módulos del programa. En la mayoría de las ocasiones a través de funciones, métodos, procedimientos, clases, etc. La característica de las optimizaciones locales es que solo se ven reflejados en dichas secciones</a:t>
              </a:r>
              <a:r>
                <a:rPr lang="en-US" sz="1500" dirty="0">
                  <a:solidFill>
                    <a:schemeClr val="bg1"/>
                  </a:solidFill>
                  <a:latin typeface="Fira Sans" pitchFamily="34" charset="0"/>
                  <a:ea typeface="Fira Sans" pitchFamily="34" charset="-122"/>
                  <a:cs typeface="Fira Sans" pitchFamily="34" charset="-120"/>
                </a:rPr>
                <a:t>. </a:t>
              </a:r>
            </a:p>
            <a:p>
              <a:pPr marL="0" indent="0" algn="l">
                <a:buNone/>
              </a:pPr>
              <a:endParaRPr lang="en-US" sz="1500" dirty="0">
                <a:solidFill>
                  <a:srgbClr val="DAD1E6"/>
                </a:solidFill>
                <a:latin typeface="Fira Sans" pitchFamily="34" charset="0"/>
              </a:endParaRPr>
            </a:p>
            <a:p>
              <a:pPr marL="0" indent="0" algn="l">
                <a:buNone/>
              </a:pPr>
              <a:r>
                <a:rPr lang="es-MX" sz="1500" dirty="0">
                  <a:solidFill>
                    <a:schemeClr val="bg1"/>
                  </a:solidFill>
                  <a:latin typeface="Fira Sans" panose="020B0503050000020004" pitchFamily="34" charset="0"/>
                </a:rPr>
                <a:t>La optimización local sirve cuando un bloque de programa o sección es crítico por ejemplo: E/S, la concurrencia, la rapidez y confiabilidad de un conjunto de instrucciones. Como el espacio de soluciones es más pequeño la optimización local es más rápida. </a:t>
              </a:r>
            </a:p>
            <a:p>
              <a:pPr marL="0" indent="0" algn="l">
                <a:buNone/>
              </a:pPr>
              <a:endParaRPr lang="en-US" sz="1500" dirty="0"/>
            </a:p>
          </p:txBody>
        </p:sp>
        <p:sp>
          <p:nvSpPr>
            <p:cNvPr id="12" name="Text 9"/>
            <p:cNvSpPr/>
            <p:nvPr/>
          </p:nvSpPr>
          <p:spPr>
            <a:xfrm>
              <a:off x="5443597" y="5276016"/>
              <a:ext cx="2838569" cy="2098177"/>
            </a:xfrm>
            <a:prstGeom prst="rect">
              <a:avLst/>
            </a:prstGeom>
            <a:noFill/>
            <a:ln/>
          </p:spPr>
          <p:txBody>
            <a:bodyPr wrap="square" rtlCol="0" anchor="t"/>
            <a:lstStyle/>
            <a:p>
              <a:pPr marL="0" indent="0" algn="l">
                <a:lnSpc>
                  <a:spcPts val="1568"/>
                </a:lnSpc>
                <a:buNone/>
              </a:pPr>
              <a:endParaRPr lang="en-US" sz="1500" dirty="0"/>
            </a:p>
          </p:txBody>
        </p:sp>
        <p:sp>
          <p:nvSpPr>
            <p:cNvPr id="13" name="Shape 10"/>
            <p:cNvSpPr/>
            <p:nvPr/>
          </p:nvSpPr>
          <p:spPr>
            <a:xfrm>
              <a:off x="3852684" y="3143548"/>
              <a:ext cx="544354" cy="19407"/>
            </a:xfrm>
            <a:prstGeom prst="rect">
              <a:avLst/>
            </a:prstGeom>
            <a:solidFill>
              <a:srgbClr val="FF6680"/>
            </a:solidFill>
            <a:ln/>
          </p:spPr>
        </p:sp>
        <p:sp>
          <p:nvSpPr>
            <p:cNvPr id="14" name="Shape 11"/>
            <p:cNvSpPr/>
            <p:nvPr/>
          </p:nvSpPr>
          <p:spPr>
            <a:xfrm>
              <a:off x="4397038" y="2978348"/>
              <a:ext cx="349925" cy="349925"/>
            </a:xfrm>
            <a:prstGeom prst="roundRect">
              <a:avLst>
                <a:gd name="adj" fmla="val 13335"/>
              </a:avLst>
            </a:prstGeom>
            <a:solidFill>
              <a:srgbClr val="312140"/>
            </a:solidFill>
            <a:ln/>
          </p:spPr>
        </p:sp>
        <p:sp>
          <p:nvSpPr>
            <p:cNvPr id="15" name="Text 12"/>
            <p:cNvSpPr/>
            <p:nvPr/>
          </p:nvSpPr>
          <p:spPr>
            <a:xfrm>
              <a:off x="4510980" y="3007400"/>
              <a:ext cx="121920" cy="291703"/>
            </a:xfrm>
            <a:prstGeom prst="rect">
              <a:avLst/>
            </a:prstGeom>
            <a:noFill/>
            <a:ln/>
          </p:spPr>
          <p:txBody>
            <a:bodyPr wrap="none" rtlCol="0" anchor="t"/>
            <a:lstStyle/>
            <a:p>
              <a:pPr marL="0" indent="0" algn="ctr">
                <a:lnSpc>
                  <a:spcPts val="2296"/>
                </a:lnSpc>
                <a:buNone/>
              </a:pPr>
              <a:r>
                <a:rPr lang="en-US" sz="1837" b="1" dirty="0">
                  <a:solidFill>
                    <a:srgbClr val="FF726D"/>
                  </a:solidFill>
                  <a:latin typeface="Inconsolata" pitchFamily="34" charset="0"/>
                  <a:ea typeface="Inconsolata" pitchFamily="34" charset="-122"/>
                  <a:cs typeface="Inconsolata" pitchFamily="34" charset="-120"/>
                </a:rPr>
                <a:t>2</a:t>
              </a:r>
              <a:endParaRPr lang="en-US" sz="1837" dirty="0"/>
            </a:p>
          </p:txBody>
        </p:sp>
        <p:sp>
          <p:nvSpPr>
            <p:cNvPr id="16" name="Text 13"/>
            <p:cNvSpPr/>
            <p:nvPr/>
          </p:nvSpPr>
          <p:spPr>
            <a:xfrm>
              <a:off x="877967" y="2988112"/>
              <a:ext cx="1866424" cy="291703"/>
            </a:xfrm>
            <a:prstGeom prst="rect">
              <a:avLst/>
            </a:prstGeom>
            <a:noFill/>
            <a:ln/>
          </p:spPr>
          <p:txBody>
            <a:bodyPr wrap="none" rtlCol="0" anchor="t"/>
            <a:lstStyle/>
            <a:p>
              <a:pPr marL="0" indent="0" algn="l">
                <a:lnSpc>
                  <a:spcPts val="2296"/>
                </a:lnSpc>
                <a:buNone/>
              </a:pPr>
              <a:r>
                <a:rPr lang="en-US" sz="2500" b="1" dirty="0">
                  <a:solidFill>
                    <a:srgbClr val="FF726D"/>
                  </a:solidFill>
                  <a:latin typeface="Inconsolata" pitchFamily="34" charset="0"/>
                  <a:ea typeface="Inconsolata" pitchFamily="34" charset="-122"/>
                  <a:cs typeface="Inconsolata" pitchFamily="34" charset="-120"/>
                </a:rPr>
                <a:t>CICLOS</a:t>
              </a:r>
              <a:endParaRPr lang="en-US" sz="2500" dirty="0"/>
            </a:p>
          </p:txBody>
        </p:sp>
        <p:sp>
          <p:nvSpPr>
            <p:cNvPr id="17" name="Text 14"/>
            <p:cNvSpPr/>
            <p:nvPr/>
          </p:nvSpPr>
          <p:spPr>
            <a:xfrm>
              <a:off x="877967" y="3435309"/>
              <a:ext cx="2838569" cy="2832755"/>
            </a:xfrm>
            <a:prstGeom prst="rect">
              <a:avLst/>
            </a:prstGeom>
            <a:noFill/>
            <a:ln/>
          </p:spPr>
          <p:txBody>
            <a:bodyPr wrap="square" rtlCol="0" anchor="t"/>
            <a:lstStyle/>
            <a:p>
              <a:pPr marL="0" indent="0" algn="l">
                <a:buNone/>
              </a:pPr>
              <a:r>
                <a:rPr lang="en-US" sz="1500" dirty="0">
                  <a:solidFill>
                    <a:schemeClr val="bg1"/>
                  </a:solidFill>
                  <a:latin typeface="Fira Sans" pitchFamily="34" charset="0"/>
                  <a:ea typeface="Fira Sans" pitchFamily="34" charset="-122"/>
                  <a:cs typeface="Fira Sans" pitchFamily="34" charset="-120"/>
                </a:rPr>
                <a:t>Los ciclos son una de las partes más esenciales en el rendimiento de un programa dado que realizan acciones repetitivas, y si dichas acciones están mal realizadas, el problema se hace N veces más grandes. La mayoría de las optimizaciones sobre ciclos tratan de encontrar elementos que no deben repetirse en un ciclo. </a:t>
              </a:r>
              <a:endParaRPr lang="en-US" sz="1500" dirty="0">
                <a:solidFill>
                  <a:schemeClr val="bg1"/>
                </a:solidFill>
              </a:endParaRPr>
            </a:p>
          </p:txBody>
        </p:sp>
      </p:grpSp>
      <p:sp>
        <p:nvSpPr>
          <p:cNvPr id="18" name="Botón de acción: ir a inicio 17">
            <a:hlinkClick r:id="" action="ppaction://hlinkshowjump?jump=firstslide" highlightClick="1"/>
            <a:extLst>
              <a:ext uri="{FF2B5EF4-FFF2-40B4-BE49-F238E27FC236}">
                <a16:creationId xmlns:a16="http://schemas.microsoft.com/office/drawing/2014/main" id="{D9002761-C600-431C-A10F-67FFF9D96894}"/>
              </a:ext>
            </a:extLst>
          </p:cNvPr>
          <p:cNvSpPr/>
          <p:nvPr/>
        </p:nvSpPr>
        <p:spPr>
          <a:xfrm>
            <a:off x="4316848" y="7243408"/>
            <a:ext cx="510305" cy="555427"/>
          </a:xfrm>
          <a:prstGeom prst="actionButtonHom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9" name="Botón de acción: ir al final 18">
            <a:hlinkClick r:id="" action="ppaction://hlinkshowjump?jump=nextslide" highlightClick="1"/>
            <a:extLst>
              <a:ext uri="{FF2B5EF4-FFF2-40B4-BE49-F238E27FC236}">
                <a16:creationId xmlns:a16="http://schemas.microsoft.com/office/drawing/2014/main" id="{EA4DD398-878D-49DC-942A-8BDD41FDB9D0}"/>
              </a:ext>
            </a:extLst>
          </p:cNvPr>
          <p:cNvSpPr/>
          <p:nvPr/>
        </p:nvSpPr>
        <p:spPr>
          <a:xfrm>
            <a:off x="5154339" y="7243409"/>
            <a:ext cx="510305" cy="524714"/>
          </a:xfrm>
          <a:prstGeom prst="actionButtonEnd">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0" name="Botón de acción: ir al principio 19">
            <a:hlinkClick r:id="" action="ppaction://hlinkshowjump?jump=previousslide" highlightClick="1"/>
            <a:extLst>
              <a:ext uri="{FF2B5EF4-FFF2-40B4-BE49-F238E27FC236}">
                <a16:creationId xmlns:a16="http://schemas.microsoft.com/office/drawing/2014/main" id="{F26DF537-7259-4426-8A62-78AEB832CD7F}"/>
              </a:ext>
            </a:extLst>
          </p:cNvPr>
          <p:cNvSpPr/>
          <p:nvPr/>
        </p:nvSpPr>
        <p:spPr>
          <a:xfrm>
            <a:off x="3479357" y="7243409"/>
            <a:ext cx="510305" cy="555427"/>
          </a:xfrm>
          <a:prstGeom prst="actionButtonBeginning">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txBody>
          <a:bodyPr/>
          <a:lstStyle/>
          <a:p>
            <a:endParaRPr lang="es-MX" dirty="0"/>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grpSp>
        <p:nvGrpSpPr>
          <p:cNvPr id="20" name="Grupo 19">
            <a:extLst>
              <a:ext uri="{FF2B5EF4-FFF2-40B4-BE49-F238E27FC236}">
                <a16:creationId xmlns:a16="http://schemas.microsoft.com/office/drawing/2014/main" id="{03B3939E-83DF-4D34-93DF-F1CA36F5CC57}"/>
              </a:ext>
            </a:extLst>
          </p:cNvPr>
          <p:cNvGrpSpPr/>
          <p:nvPr/>
        </p:nvGrpSpPr>
        <p:grpSpPr>
          <a:xfrm>
            <a:off x="816947" y="771094"/>
            <a:ext cx="7388066" cy="6042541"/>
            <a:chOff x="877967" y="1455539"/>
            <a:chExt cx="7388066" cy="6042541"/>
          </a:xfrm>
        </p:grpSpPr>
        <p:sp>
          <p:nvSpPr>
            <p:cNvPr id="5" name="Text 2"/>
            <p:cNvSpPr/>
            <p:nvPr/>
          </p:nvSpPr>
          <p:spPr>
            <a:xfrm>
              <a:off x="877967" y="1455539"/>
              <a:ext cx="4160520" cy="486013"/>
            </a:xfrm>
            <a:prstGeom prst="rect">
              <a:avLst/>
            </a:prstGeom>
            <a:noFill/>
            <a:ln/>
          </p:spPr>
          <p:txBody>
            <a:bodyPr wrap="none" rtlCol="0" anchor="t"/>
            <a:lstStyle/>
            <a:p>
              <a:pPr marL="0" indent="0">
                <a:lnSpc>
                  <a:spcPts val="3827"/>
                </a:lnSpc>
                <a:buNone/>
              </a:pPr>
              <a:r>
                <a:rPr lang="en-US" sz="3062" b="1" dirty="0">
                  <a:solidFill>
                    <a:srgbClr val="FF726D"/>
                  </a:solidFill>
                  <a:latin typeface="Inconsolata" pitchFamily="34" charset="0"/>
                  <a:ea typeface="Inconsolata" pitchFamily="34" charset="-122"/>
                  <a:cs typeface="Inconsolata" pitchFamily="34" charset="-120"/>
                </a:rPr>
                <a:t>Tipos de Optimización</a:t>
              </a:r>
              <a:endParaRPr lang="en-US" sz="3062" dirty="0"/>
            </a:p>
          </p:txBody>
        </p:sp>
        <p:sp>
          <p:nvSpPr>
            <p:cNvPr id="6" name="Shape 3"/>
            <p:cNvSpPr/>
            <p:nvPr/>
          </p:nvSpPr>
          <p:spPr>
            <a:xfrm>
              <a:off x="4562356" y="2174796"/>
              <a:ext cx="19407" cy="4599265"/>
            </a:xfrm>
            <a:prstGeom prst="rect">
              <a:avLst/>
            </a:prstGeom>
            <a:solidFill>
              <a:srgbClr val="FF6680"/>
            </a:solidFill>
            <a:ln/>
          </p:spPr>
        </p:sp>
        <p:sp>
          <p:nvSpPr>
            <p:cNvPr id="7" name="Shape 4"/>
            <p:cNvSpPr/>
            <p:nvPr/>
          </p:nvSpPr>
          <p:spPr>
            <a:xfrm>
              <a:off x="4746962" y="2485727"/>
              <a:ext cx="544354" cy="19407"/>
            </a:xfrm>
            <a:prstGeom prst="rect">
              <a:avLst/>
            </a:prstGeom>
            <a:solidFill>
              <a:srgbClr val="FF6680"/>
            </a:solidFill>
            <a:ln/>
          </p:spPr>
        </p:sp>
        <p:sp>
          <p:nvSpPr>
            <p:cNvPr id="8" name="Shape 5"/>
            <p:cNvSpPr/>
            <p:nvPr/>
          </p:nvSpPr>
          <p:spPr>
            <a:xfrm>
              <a:off x="4397038" y="2320528"/>
              <a:ext cx="349925" cy="349925"/>
            </a:xfrm>
            <a:prstGeom prst="roundRect">
              <a:avLst>
                <a:gd name="adj" fmla="val 13335"/>
              </a:avLst>
            </a:prstGeom>
            <a:solidFill>
              <a:srgbClr val="312140"/>
            </a:solidFill>
            <a:ln/>
          </p:spPr>
        </p:sp>
        <p:sp>
          <p:nvSpPr>
            <p:cNvPr id="9" name="Text 6"/>
            <p:cNvSpPr/>
            <p:nvPr/>
          </p:nvSpPr>
          <p:spPr>
            <a:xfrm>
              <a:off x="4510980" y="2349579"/>
              <a:ext cx="121920" cy="291703"/>
            </a:xfrm>
            <a:prstGeom prst="rect">
              <a:avLst/>
            </a:prstGeom>
            <a:noFill/>
            <a:ln/>
          </p:spPr>
          <p:txBody>
            <a:bodyPr wrap="none" rtlCol="0" anchor="t"/>
            <a:lstStyle/>
            <a:p>
              <a:pPr marL="0" indent="0" algn="ctr">
                <a:lnSpc>
                  <a:spcPts val="2296"/>
                </a:lnSpc>
                <a:buNone/>
              </a:pPr>
              <a:r>
                <a:rPr lang="en-US" sz="1837" b="1" dirty="0">
                  <a:solidFill>
                    <a:srgbClr val="FF726D"/>
                  </a:solidFill>
                  <a:latin typeface="Inconsolata" pitchFamily="34" charset="0"/>
                  <a:ea typeface="Inconsolata" pitchFamily="34" charset="-122"/>
                  <a:cs typeface="Inconsolata" pitchFamily="34" charset="-120"/>
                </a:rPr>
                <a:t>1</a:t>
              </a:r>
              <a:endParaRPr lang="en-US" sz="1837" dirty="0"/>
            </a:p>
          </p:txBody>
        </p:sp>
        <p:sp>
          <p:nvSpPr>
            <p:cNvPr id="10" name="Text 7"/>
            <p:cNvSpPr/>
            <p:nvPr/>
          </p:nvSpPr>
          <p:spPr>
            <a:xfrm>
              <a:off x="5427464" y="2330291"/>
              <a:ext cx="1866424" cy="291703"/>
            </a:xfrm>
            <a:prstGeom prst="rect">
              <a:avLst/>
            </a:prstGeom>
            <a:noFill/>
            <a:ln/>
          </p:spPr>
          <p:txBody>
            <a:bodyPr wrap="none" rtlCol="0" anchor="t"/>
            <a:lstStyle/>
            <a:p>
              <a:pPr marL="0" indent="0" algn="l">
                <a:lnSpc>
                  <a:spcPts val="2296"/>
                </a:lnSpc>
                <a:buNone/>
              </a:pPr>
              <a:r>
                <a:rPr lang="en-US" sz="2500" b="1" dirty="0">
                  <a:solidFill>
                    <a:srgbClr val="FF726D"/>
                  </a:solidFill>
                  <a:latin typeface="Inconsolata" pitchFamily="34" charset="0"/>
                  <a:ea typeface="Inconsolata" pitchFamily="34" charset="-122"/>
                  <a:cs typeface="Inconsolata" pitchFamily="34" charset="-120"/>
                </a:rPr>
                <a:t>GLOBALES</a:t>
              </a:r>
              <a:endParaRPr lang="en-US" sz="2500" dirty="0"/>
            </a:p>
          </p:txBody>
        </p:sp>
        <p:sp>
          <p:nvSpPr>
            <p:cNvPr id="11" name="Text 8"/>
            <p:cNvSpPr/>
            <p:nvPr/>
          </p:nvSpPr>
          <p:spPr>
            <a:xfrm>
              <a:off x="5427464" y="2777490"/>
              <a:ext cx="2838569" cy="4427982"/>
            </a:xfrm>
            <a:prstGeom prst="rect">
              <a:avLst/>
            </a:prstGeom>
            <a:noFill/>
            <a:ln/>
          </p:spPr>
          <p:txBody>
            <a:bodyPr wrap="square" rtlCol="0" anchor="t"/>
            <a:lstStyle/>
            <a:p>
              <a:pPr marL="0" indent="0" algn="l">
                <a:buNone/>
              </a:pPr>
              <a:r>
                <a:rPr lang="en-US" sz="1500" dirty="0">
                  <a:solidFill>
                    <a:srgbClr val="DAD1E6"/>
                  </a:solidFill>
                  <a:latin typeface="Fira Sans" pitchFamily="34" charset="0"/>
                  <a:ea typeface="Fira Sans" pitchFamily="34" charset="-122"/>
                  <a:cs typeface="Fira Sans" pitchFamily="34" charset="-120"/>
                </a:rPr>
                <a:t>La optimización global se da con respecto a todo el código. Este tipo de optimización es más lenta pero mejora el desempeño general de todo programa. Las optimizaciones globales pueden depender de la arquitectura de la máquina. En algunos casos es mejor mantener variables globales para agilizar los procesos (el proceso de declarar variables y eliminarlas toma su tiempo) pero consume más memoria. Algunas optimizaciones incluyen utilizar como variables registros del CPU, utilizar instrucciones en ensamblador.</a:t>
              </a:r>
              <a:endParaRPr lang="en-US" sz="1500" dirty="0"/>
            </a:p>
          </p:txBody>
        </p:sp>
        <p:sp>
          <p:nvSpPr>
            <p:cNvPr id="12" name="Shape 9"/>
            <p:cNvSpPr/>
            <p:nvPr/>
          </p:nvSpPr>
          <p:spPr>
            <a:xfrm>
              <a:off x="3852684" y="3263325"/>
              <a:ext cx="544354" cy="19407"/>
            </a:xfrm>
            <a:prstGeom prst="rect">
              <a:avLst/>
            </a:prstGeom>
            <a:solidFill>
              <a:srgbClr val="FF6680"/>
            </a:solidFill>
            <a:ln/>
          </p:spPr>
        </p:sp>
        <p:sp>
          <p:nvSpPr>
            <p:cNvPr id="13" name="Shape 10"/>
            <p:cNvSpPr/>
            <p:nvPr/>
          </p:nvSpPr>
          <p:spPr>
            <a:xfrm>
              <a:off x="4397038" y="3098125"/>
              <a:ext cx="349925" cy="349925"/>
            </a:xfrm>
            <a:prstGeom prst="roundRect">
              <a:avLst>
                <a:gd name="adj" fmla="val 13335"/>
              </a:avLst>
            </a:prstGeom>
            <a:solidFill>
              <a:srgbClr val="312140"/>
            </a:solidFill>
            <a:ln/>
          </p:spPr>
        </p:sp>
        <p:sp>
          <p:nvSpPr>
            <p:cNvPr id="14" name="Text 11"/>
            <p:cNvSpPr/>
            <p:nvPr/>
          </p:nvSpPr>
          <p:spPr>
            <a:xfrm>
              <a:off x="4510980" y="3127177"/>
              <a:ext cx="121920" cy="291703"/>
            </a:xfrm>
            <a:prstGeom prst="rect">
              <a:avLst/>
            </a:prstGeom>
            <a:noFill/>
            <a:ln/>
          </p:spPr>
          <p:txBody>
            <a:bodyPr wrap="none" rtlCol="0" anchor="t"/>
            <a:lstStyle/>
            <a:p>
              <a:pPr marL="0" indent="0" algn="ctr">
                <a:lnSpc>
                  <a:spcPts val="2296"/>
                </a:lnSpc>
                <a:buNone/>
              </a:pPr>
              <a:r>
                <a:rPr lang="en-US" sz="1837" b="1" dirty="0">
                  <a:solidFill>
                    <a:srgbClr val="FF726D"/>
                  </a:solidFill>
                  <a:latin typeface="Inconsolata" pitchFamily="34" charset="0"/>
                  <a:ea typeface="Inconsolata" pitchFamily="34" charset="-122"/>
                  <a:cs typeface="Inconsolata" pitchFamily="34" charset="-120"/>
                </a:rPr>
                <a:t>2</a:t>
              </a:r>
              <a:endParaRPr lang="en-US" sz="1837" dirty="0"/>
            </a:p>
          </p:txBody>
        </p:sp>
        <p:sp>
          <p:nvSpPr>
            <p:cNvPr id="15" name="Text 12"/>
            <p:cNvSpPr/>
            <p:nvPr/>
          </p:nvSpPr>
          <p:spPr>
            <a:xfrm>
              <a:off x="877967" y="3107888"/>
              <a:ext cx="1866424" cy="291703"/>
            </a:xfrm>
            <a:prstGeom prst="rect">
              <a:avLst/>
            </a:prstGeom>
            <a:noFill/>
            <a:ln/>
          </p:spPr>
          <p:txBody>
            <a:bodyPr wrap="none" rtlCol="0" anchor="t"/>
            <a:lstStyle/>
            <a:p>
              <a:pPr marL="0" indent="0" algn="l">
                <a:lnSpc>
                  <a:spcPts val="2296"/>
                </a:lnSpc>
                <a:buNone/>
              </a:pPr>
              <a:r>
                <a:rPr lang="en-US" sz="2500" b="1" dirty="0">
                  <a:solidFill>
                    <a:srgbClr val="FF726D"/>
                  </a:solidFill>
                  <a:latin typeface="Inconsolata" pitchFamily="34" charset="0"/>
                  <a:ea typeface="Inconsolata" pitchFamily="34" charset="-122"/>
                  <a:cs typeface="Inconsolata" pitchFamily="34" charset="-120"/>
                </a:rPr>
                <a:t>DE MIRILLA</a:t>
              </a:r>
              <a:endParaRPr lang="en-US" sz="2500" dirty="0"/>
            </a:p>
          </p:txBody>
        </p:sp>
        <p:sp>
          <p:nvSpPr>
            <p:cNvPr id="16" name="Text 13"/>
            <p:cNvSpPr/>
            <p:nvPr/>
          </p:nvSpPr>
          <p:spPr>
            <a:xfrm>
              <a:off x="877967" y="3555087"/>
              <a:ext cx="2838569" cy="3942993"/>
            </a:xfrm>
            <a:prstGeom prst="rect">
              <a:avLst/>
            </a:prstGeom>
            <a:noFill/>
            <a:ln/>
          </p:spPr>
          <p:txBody>
            <a:bodyPr wrap="square" rtlCol="0" anchor="t"/>
            <a:lstStyle/>
            <a:p>
              <a:pPr marL="0" indent="0" algn="l">
                <a:buNone/>
              </a:pPr>
              <a:r>
                <a:rPr lang="en-US" sz="1500" dirty="0">
                  <a:solidFill>
                    <a:srgbClr val="DAD1E6"/>
                  </a:solidFill>
                  <a:latin typeface="Fira Sans" pitchFamily="34" charset="0"/>
                  <a:ea typeface="Fira Sans" pitchFamily="34" charset="-122"/>
                  <a:cs typeface="Fira Sans" pitchFamily="34" charset="-120"/>
                </a:rPr>
                <a:t>La optimización de mirilla trata de estructurar de manera eficiente el flujo del programa, sobre todo en instrucciones de bifurcación como son las decisiones, ciclos y saltos de rutinas. La idea es tener los saltos lo más cerca de las llamadas, siendo el salto lo más pequeño posible. Instrucciones de bifurcación Interrumpen el flujo normal de un programa, es decir que evitan que se ejecute alguna instrucción del programa y salta a otra parte del programa.</a:t>
              </a:r>
              <a:endParaRPr lang="en-US" sz="1500" dirty="0"/>
            </a:p>
          </p:txBody>
        </p:sp>
      </p:grpSp>
      <p:sp>
        <p:nvSpPr>
          <p:cNvPr id="17" name="Botón de acción: ir a inicio 16">
            <a:hlinkClick r:id="" action="ppaction://hlinkshowjump?jump=firstslide" highlightClick="1"/>
            <a:extLst>
              <a:ext uri="{FF2B5EF4-FFF2-40B4-BE49-F238E27FC236}">
                <a16:creationId xmlns:a16="http://schemas.microsoft.com/office/drawing/2014/main" id="{E99E1848-2F9D-4049-9553-73AF3D020AD6}"/>
              </a:ext>
            </a:extLst>
          </p:cNvPr>
          <p:cNvSpPr/>
          <p:nvPr/>
        </p:nvSpPr>
        <p:spPr>
          <a:xfrm>
            <a:off x="4316848" y="7228053"/>
            <a:ext cx="510305" cy="555427"/>
          </a:xfrm>
          <a:prstGeom prst="actionButtonHom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8" name="Botón de acción: ir al final 17">
            <a:hlinkClick r:id="" action="ppaction://hlinkshowjump?jump=nextslide" highlightClick="1"/>
            <a:extLst>
              <a:ext uri="{FF2B5EF4-FFF2-40B4-BE49-F238E27FC236}">
                <a16:creationId xmlns:a16="http://schemas.microsoft.com/office/drawing/2014/main" id="{DC6B27D0-8BF6-470D-A2E9-D04CE5917858}"/>
              </a:ext>
            </a:extLst>
          </p:cNvPr>
          <p:cNvSpPr/>
          <p:nvPr/>
        </p:nvSpPr>
        <p:spPr>
          <a:xfrm>
            <a:off x="5154339" y="7229270"/>
            <a:ext cx="510305" cy="524714"/>
          </a:xfrm>
          <a:prstGeom prst="actionButtonEnd">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9" name="Botón de acción: ir al principio 18">
            <a:hlinkClick r:id="" action="ppaction://hlinkshowjump?jump=previousslide" highlightClick="1"/>
            <a:extLst>
              <a:ext uri="{FF2B5EF4-FFF2-40B4-BE49-F238E27FC236}">
                <a16:creationId xmlns:a16="http://schemas.microsoft.com/office/drawing/2014/main" id="{EB3DAF34-AB59-4FC1-A0A9-663312349BBB}"/>
              </a:ext>
            </a:extLst>
          </p:cNvPr>
          <p:cNvSpPr/>
          <p:nvPr/>
        </p:nvSpPr>
        <p:spPr>
          <a:xfrm>
            <a:off x="3479357" y="7228053"/>
            <a:ext cx="510305" cy="555427"/>
          </a:xfrm>
          <a:prstGeom prst="actionButtonBeginning">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3492698" y="442793"/>
            <a:ext cx="4937760" cy="503039"/>
          </a:xfrm>
          <a:prstGeom prst="rect">
            <a:avLst/>
          </a:prstGeom>
          <a:noFill/>
          <a:ln/>
        </p:spPr>
        <p:txBody>
          <a:bodyPr wrap="none" rtlCol="0" anchor="t"/>
          <a:lstStyle/>
          <a:p>
            <a:pPr marL="0" indent="0">
              <a:lnSpc>
                <a:spcPts val="3960"/>
              </a:lnSpc>
              <a:buNone/>
            </a:pPr>
            <a:r>
              <a:rPr lang="en-US" sz="3168" b="1" dirty="0">
                <a:solidFill>
                  <a:srgbClr val="FF726D"/>
                </a:solidFill>
                <a:latin typeface="Inconsolata" pitchFamily="34" charset="0"/>
                <a:ea typeface="Inconsolata" pitchFamily="34" charset="-122"/>
                <a:cs typeface="Inconsolata" pitchFamily="34" charset="-120"/>
              </a:rPr>
              <a:t>Ejemplos de Optimización</a:t>
            </a:r>
            <a:endParaRPr lang="en-US" sz="3168" dirty="0"/>
          </a:p>
        </p:txBody>
      </p:sp>
      <p:sp>
        <p:nvSpPr>
          <p:cNvPr id="5" name="Shape 3"/>
          <p:cNvSpPr/>
          <p:nvPr/>
        </p:nvSpPr>
        <p:spPr>
          <a:xfrm>
            <a:off x="3492698" y="1267658"/>
            <a:ext cx="3742134" cy="2963823"/>
          </a:xfrm>
          <a:prstGeom prst="roundRect">
            <a:avLst>
              <a:gd name="adj" fmla="val 1629"/>
            </a:avLst>
          </a:prstGeom>
          <a:solidFill>
            <a:srgbClr val="312140"/>
          </a:solidFill>
          <a:ln/>
        </p:spPr>
      </p:sp>
      <p:sp>
        <p:nvSpPr>
          <p:cNvPr id="6" name="Text 4"/>
          <p:cNvSpPr/>
          <p:nvPr/>
        </p:nvSpPr>
        <p:spPr>
          <a:xfrm>
            <a:off x="3653552" y="1428512"/>
            <a:ext cx="1609487" cy="251460"/>
          </a:xfrm>
          <a:prstGeom prst="rect">
            <a:avLst/>
          </a:prstGeom>
          <a:noFill/>
          <a:ln/>
        </p:spPr>
        <p:txBody>
          <a:bodyPr wrap="none" rtlCol="0" anchor="t"/>
          <a:lstStyle/>
          <a:p>
            <a:pPr marL="0" indent="0">
              <a:lnSpc>
                <a:spcPts val="1980"/>
              </a:lnSpc>
              <a:buNone/>
            </a:pPr>
            <a:r>
              <a:rPr lang="en-US" sz="2000" b="1" dirty="0">
                <a:solidFill>
                  <a:srgbClr val="FF726D"/>
                </a:solidFill>
                <a:latin typeface="Inconsolata" pitchFamily="34" charset="0"/>
                <a:ea typeface="Inconsolata" pitchFamily="34" charset="-122"/>
                <a:cs typeface="Inconsolata" pitchFamily="34" charset="-120"/>
              </a:rPr>
              <a:t>LOCALES</a:t>
            </a:r>
            <a:endParaRPr lang="en-US" sz="2000" dirty="0"/>
          </a:p>
        </p:txBody>
      </p:sp>
      <p:sp>
        <p:nvSpPr>
          <p:cNvPr id="7" name="Text 5"/>
          <p:cNvSpPr/>
          <p:nvPr/>
        </p:nvSpPr>
        <p:spPr>
          <a:xfrm>
            <a:off x="3653552" y="1840825"/>
            <a:ext cx="3420428" cy="509350"/>
          </a:xfrm>
          <a:prstGeom prst="rect">
            <a:avLst/>
          </a:prstGeom>
          <a:noFill/>
          <a:ln/>
        </p:spPr>
        <p:txBody>
          <a:bodyPr wrap="square" rtlCol="0" anchor="t"/>
          <a:lstStyle/>
          <a:p>
            <a:pPr marL="0" indent="0">
              <a:lnSpc>
                <a:spcPts val="1622"/>
              </a:lnSpc>
              <a:buNone/>
            </a:pPr>
            <a:r>
              <a:rPr lang="en-US" sz="1500" dirty="0">
                <a:solidFill>
                  <a:schemeClr val="bg1"/>
                </a:solidFill>
                <a:latin typeface="Fira Sans" pitchFamily="34" charset="0"/>
                <a:ea typeface="Fira Sans" pitchFamily="34" charset="-122"/>
                <a:cs typeface="Fira Sans" pitchFamily="34" charset="-120"/>
              </a:rPr>
              <a:t>Las optimizaciones locales se realizan sobre el bloque básico.</a:t>
            </a:r>
            <a:endParaRPr lang="en-US" sz="1500" dirty="0">
              <a:solidFill>
                <a:schemeClr val="bg1"/>
              </a:solidFill>
            </a:endParaRPr>
          </a:p>
        </p:txBody>
      </p:sp>
      <p:grpSp>
        <p:nvGrpSpPr>
          <p:cNvPr id="34" name="Grupo 33">
            <a:extLst>
              <a:ext uri="{FF2B5EF4-FFF2-40B4-BE49-F238E27FC236}">
                <a16:creationId xmlns:a16="http://schemas.microsoft.com/office/drawing/2014/main" id="{83081279-5058-4526-91CD-05DC0D95522D}"/>
              </a:ext>
            </a:extLst>
          </p:cNvPr>
          <p:cNvGrpSpPr/>
          <p:nvPr/>
        </p:nvGrpSpPr>
        <p:grpSpPr>
          <a:xfrm>
            <a:off x="3618309" y="2578298"/>
            <a:ext cx="3455671" cy="1286471"/>
            <a:chOff x="4065508" y="2433518"/>
            <a:chExt cx="3008471" cy="1286471"/>
          </a:xfrm>
        </p:grpSpPr>
        <p:sp>
          <p:nvSpPr>
            <p:cNvPr id="8" name="Text 6"/>
            <p:cNvSpPr/>
            <p:nvPr/>
          </p:nvSpPr>
          <p:spPr>
            <a:xfrm>
              <a:off x="4065508" y="2433518"/>
              <a:ext cx="3008471" cy="205859"/>
            </a:xfrm>
            <a:prstGeom prst="rect">
              <a:avLst/>
            </a:prstGeom>
            <a:noFill/>
            <a:ln/>
          </p:spPr>
          <p:txBody>
            <a:bodyPr wrap="none" rtlCol="0" anchor="t"/>
            <a:lstStyle/>
            <a:p>
              <a:pPr marL="228600" indent="-342900">
                <a:lnSpc>
                  <a:spcPts val="1622"/>
                </a:lnSpc>
                <a:buSzPct val="100000"/>
                <a:buChar char="•"/>
              </a:pPr>
              <a:r>
                <a:rPr lang="en-US" sz="1200" b="1" i="1" u="sng" dirty="0">
                  <a:solidFill>
                    <a:schemeClr val="bg1"/>
                  </a:solidFill>
                  <a:latin typeface="Fira Sans" pitchFamily="34" charset="0"/>
                  <a:ea typeface="Fira Sans" pitchFamily="34" charset="-122"/>
                  <a:cs typeface="Fira Sans" pitchFamily="34" charset="-120"/>
                </a:rPr>
                <a:t>Optimizaciones locales</a:t>
              </a:r>
              <a:endParaRPr lang="en-US" sz="1200" dirty="0">
                <a:solidFill>
                  <a:schemeClr val="bg1"/>
                </a:solidFill>
              </a:endParaRPr>
            </a:p>
          </p:txBody>
        </p:sp>
        <p:sp>
          <p:nvSpPr>
            <p:cNvPr id="9" name="Text 7"/>
            <p:cNvSpPr/>
            <p:nvPr/>
          </p:nvSpPr>
          <p:spPr>
            <a:xfrm>
              <a:off x="4271486" y="2703671"/>
              <a:ext cx="2802493" cy="205859"/>
            </a:xfrm>
            <a:prstGeom prst="rect">
              <a:avLst/>
            </a:prstGeom>
            <a:noFill/>
            <a:ln/>
          </p:spPr>
          <p:txBody>
            <a:bodyPr wrap="none" rtlCol="0" anchor="t"/>
            <a:lstStyle/>
            <a:p>
              <a:pPr marL="114300" indent="-342900">
                <a:lnSpc>
                  <a:spcPts val="1622"/>
                </a:lnSpc>
                <a:buSzPct val="100000"/>
                <a:buChar char="•"/>
              </a:pPr>
              <a:r>
                <a:rPr lang="en-US" sz="1200" dirty="0">
                  <a:solidFill>
                    <a:schemeClr val="bg1"/>
                  </a:solidFill>
                  <a:latin typeface="Fira Sans" pitchFamily="34" charset="0"/>
                  <a:ea typeface="Fira Sans" pitchFamily="34" charset="-122"/>
                  <a:cs typeface="Fira Sans" pitchFamily="34" charset="-120"/>
                </a:rPr>
                <a:t>Folding</a:t>
              </a:r>
              <a:endParaRPr lang="en-US" sz="1200" dirty="0">
                <a:solidFill>
                  <a:schemeClr val="bg1"/>
                </a:solidFill>
              </a:endParaRPr>
            </a:p>
          </p:txBody>
        </p:sp>
        <p:sp>
          <p:nvSpPr>
            <p:cNvPr id="10" name="Text 8"/>
            <p:cNvSpPr/>
            <p:nvPr/>
          </p:nvSpPr>
          <p:spPr>
            <a:xfrm>
              <a:off x="4271486" y="2973824"/>
              <a:ext cx="2802493" cy="205859"/>
            </a:xfrm>
            <a:prstGeom prst="rect">
              <a:avLst/>
            </a:prstGeom>
            <a:noFill/>
            <a:ln/>
          </p:spPr>
          <p:txBody>
            <a:bodyPr wrap="none" rtlCol="0" anchor="t"/>
            <a:lstStyle/>
            <a:p>
              <a:pPr marL="114300" indent="-342900">
                <a:lnSpc>
                  <a:spcPts val="1622"/>
                </a:lnSpc>
                <a:buSzPct val="100000"/>
                <a:buChar char="•"/>
              </a:pPr>
              <a:r>
                <a:rPr lang="en-US" sz="1200" dirty="0">
                  <a:solidFill>
                    <a:schemeClr val="bg1"/>
                  </a:solidFill>
                  <a:latin typeface="Fira Sans" pitchFamily="34" charset="0"/>
                  <a:ea typeface="Fira Sans" pitchFamily="34" charset="-122"/>
                  <a:cs typeface="Fira Sans" pitchFamily="34" charset="-120"/>
                </a:rPr>
                <a:t>Propagación de constantes</a:t>
              </a:r>
              <a:endParaRPr lang="en-US" sz="1200" dirty="0">
                <a:solidFill>
                  <a:schemeClr val="bg1"/>
                </a:solidFill>
              </a:endParaRPr>
            </a:p>
          </p:txBody>
        </p:sp>
        <p:sp>
          <p:nvSpPr>
            <p:cNvPr id="11" name="Text 9"/>
            <p:cNvSpPr/>
            <p:nvPr/>
          </p:nvSpPr>
          <p:spPr>
            <a:xfrm>
              <a:off x="4271486" y="3243977"/>
              <a:ext cx="2802493" cy="205859"/>
            </a:xfrm>
            <a:prstGeom prst="rect">
              <a:avLst/>
            </a:prstGeom>
            <a:noFill/>
            <a:ln/>
          </p:spPr>
          <p:txBody>
            <a:bodyPr wrap="none" rtlCol="0" anchor="t"/>
            <a:lstStyle/>
            <a:p>
              <a:pPr marL="114300" indent="-342900">
                <a:lnSpc>
                  <a:spcPts val="1622"/>
                </a:lnSpc>
                <a:buSzPct val="100000"/>
                <a:buChar char="•"/>
              </a:pPr>
              <a:r>
                <a:rPr lang="en-US" sz="1200" dirty="0">
                  <a:solidFill>
                    <a:schemeClr val="bg1"/>
                  </a:solidFill>
                  <a:latin typeface="Fira Sans" pitchFamily="34" charset="0"/>
                  <a:ea typeface="Fira Sans" pitchFamily="34" charset="-122"/>
                  <a:cs typeface="Fira Sans" pitchFamily="34" charset="-120"/>
                </a:rPr>
                <a:t>Reducción de potencia</a:t>
              </a:r>
              <a:endParaRPr lang="en-US" sz="1200" dirty="0">
                <a:solidFill>
                  <a:schemeClr val="bg1"/>
                </a:solidFill>
              </a:endParaRPr>
            </a:p>
          </p:txBody>
        </p:sp>
        <p:sp>
          <p:nvSpPr>
            <p:cNvPr id="12" name="Text 10"/>
            <p:cNvSpPr/>
            <p:nvPr/>
          </p:nvSpPr>
          <p:spPr>
            <a:xfrm>
              <a:off x="4271486" y="3514130"/>
              <a:ext cx="2802493" cy="205859"/>
            </a:xfrm>
            <a:prstGeom prst="rect">
              <a:avLst/>
            </a:prstGeom>
            <a:noFill/>
            <a:ln/>
          </p:spPr>
          <p:txBody>
            <a:bodyPr wrap="none" rtlCol="0" anchor="t"/>
            <a:lstStyle/>
            <a:p>
              <a:pPr marL="114300" indent="-342900">
                <a:lnSpc>
                  <a:spcPts val="1622"/>
                </a:lnSpc>
                <a:buSzPct val="100000"/>
                <a:buChar char="•"/>
              </a:pPr>
              <a:r>
                <a:rPr lang="en-US" sz="1200" dirty="0">
                  <a:solidFill>
                    <a:schemeClr val="bg1"/>
                  </a:solidFill>
                  <a:latin typeface="Fira Sans" pitchFamily="34" charset="0"/>
                  <a:ea typeface="Fira Sans" pitchFamily="34" charset="-122"/>
                  <a:cs typeface="Fira Sans" pitchFamily="34" charset="-120"/>
                </a:rPr>
                <a:t>Reducción de subexpresiones comunes</a:t>
              </a:r>
              <a:endParaRPr lang="en-US" sz="1200" dirty="0">
                <a:solidFill>
                  <a:schemeClr val="bg1"/>
                </a:solidFill>
              </a:endParaRPr>
            </a:p>
          </p:txBody>
        </p:sp>
      </p:grpSp>
      <p:sp>
        <p:nvSpPr>
          <p:cNvPr id="13" name="Text 11"/>
          <p:cNvSpPr/>
          <p:nvPr/>
        </p:nvSpPr>
        <p:spPr>
          <a:xfrm>
            <a:off x="3653552" y="3864769"/>
            <a:ext cx="3420428" cy="205859"/>
          </a:xfrm>
          <a:prstGeom prst="rect">
            <a:avLst/>
          </a:prstGeom>
          <a:noFill/>
          <a:ln/>
        </p:spPr>
        <p:txBody>
          <a:bodyPr wrap="none" rtlCol="0" anchor="t"/>
          <a:lstStyle/>
          <a:p>
            <a:pPr marL="0" indent="0">
              <a:lnSpc>
                <a:spcPts val="1622"/>
              </a:lnSpc>
              <a:buNone/>
            </a:pPr>
            <a:endParaRPr lang="en-US" sz="1014" dirty="0"/>
          </a:p>
        </p:txBody>
      </p:sp>
      <p:sp>
        <p:nvSpPr>
          <p:cNvPr id="14" name="Shape 12"/>
          <p:cNvSpPr/>
          <p:nvPr/>
        </p:nvSpPr>
        <p:spPr>
          <a:xfrm>
            <a:off x="7395686" y="1267658"/>
            <a:ext cx="3742134" cy="2963823"/>
          </a:xfrm>
          <a:prstGeom prst="roundRect">
            <a:avLst>
              <a:gd name="adj" fmla="val 1629"/>
            </a:avLst>
          </a:prstGeom>
          <a:solidFill>
            <a:srgbClr val="312140"/>
          </a:solidFill>
          <a:ln/>
        </p:spPr>
      </p:sp>
      <p:sp>
        <p:nvSpPr>
          <p:cNvPr id="15" name="Text 13"/>
          <p:cNvSpPr/>
          <p:nvPr/>
        </p:nvSpPr>
        <p:spPr>
          <a:xfrm>
            <a:off x="7556540" y="1428512"/>
            <a:ext cx="1609487" cy="251460"/>
          </a:xfrm>
          <a:prstGeom prst="rect">
            <a:avLst/>
          </a:prstGeom>
          <a:noFill/>
          <a:ln/>
        </p:spPr>
        <p:txBody>
          <a:bodyPr wrap="none" rtlCol="0" anchor="t"/>
          <a:lstStyle/>
          <a:p>
            <a:pPr marL="0" indent="0">
              <a:lnSpc>
                <a:spcPts val="1980"/>
              </a:lnSpc>
              <a:buNone/>
            </a:pPr>
            <a:r>
              <a:rPr lang="en-US" sz="2000" b="1" dirty="0">
                <a:solidFill>
                  <a:srgbClr val="FF726D"/>
                </a:solidFill>
                <a:latin typeface="Inconsolata" pitchFamily="34" charset="0"/>
                <a:ea typeface="Inconsolata" pitchFamily="34" charset="-122"/>
                <a:cs typeface="Inconsolata" pitchFamily="34" charset="-120"/>
              </a:rPr>
              <a:t>CICLOS</a:t>
            </a:r>
            <a:endParaRPr lang="en-US" sz="2000" dirty="0"/>
          </a:p>
        </p:txBody>
      </p:sp>
      <p:grpSp>
        <p:nvGrpSpPr>
          <p:cNvPr id="35" name="Grupo 34">
            <a:extLst>
              <a:ext uri="{FF2B5EF4-FFF2-40B4-BE49-F238E27FC236}">
                <a16:creationId xmlns:a16="http://schemas.microsoft.com/office/drawing/2014/main" id="{B26A32FC-5A6F-4D01-9C02-3DE4071FA673}"/>
              </a:ext>
            </a:extLst>
          </p:cNvPr>
          <p:cNvGrpSpPr/>
          <p:nvPr/>
        </p:nvGrpSpPr>
        <p:grpSpPr>
          <a:xfrm>
            <a:off x="7556540" y="2250102"/>
            <a:ext cx="3420428" cy="1608416"/>
            <a:chOff x="7556540" y="1840825"/>
            <a:chExt cx="3420428" cy="1608416"/>
          </a:xfrm>
        </p:grpSpPr>
        <p:sp>
          <p:nvSpPr>
            <p:cNvPr id="16" name="Text 14"/>
            <p:cNvSpPr/>
            <p:nvPr/>
          </p:nvSpPr>
          <p:spPr>
            <a:xfrm>
              <a:off x="7556540" y="1840825"/>
              <a:ext cx="3420428" cy="205859"/>
            </a:xfrm>
            <a:prstGeom prst="rect">
              <a:avLst/>
            </a:prstGeom>
            <a:noFill/>
            <a:ln/>
          </p:spPr>
          <p:txBody>
            <a:bodyPr wrap="none" rtlCol="0" anchor="t"/>
            <a:lstStyle/>
            <a:p>
              <a:pPr marL="0" indent="0">
                <a:lnSpc>
                  <a:spcPts val="1622"/>
                </a:lnSpc>
                <a:buNone/>
              </a:pPr>
              <a:r>
                <a:rPr lang="en-US" sz="1500" b="1" dirty="0">
                  <a:solidFill>
                    <a:schemeClr val="bg1"/>
                  </a:solidFill>
                  <a:latin typeface="Fira Sans" pitchFamily="34" charset="0"/>
                  <a:ea typeface="Fira Sans" pitchFamily="34" charset="-122"/>
                  <a:cs typeface="Fira Sans" pitchFamily="34" charset="-120"/>
                </a:rPr>
                <a:t>Sea el ejemplo: </a:t>
              </a:r>
              <a:endParaRPr lang="en-US" sz="1500" dirty="0">
                <a:solidFill>
                  <a:schemeClr val="bg1"/>
                </a:solidFill>
              </a:endParaRPr>
            </a:p>
          </p:txBody>
        </p:sp>
        <p:sp>
          <p:nvSpPr>
            <p:cNvPr id="17" name="Text 15"/>
            <p:cNvSpPr/>
            <p:nvPr/>
          </p:nvSpPr>
          <p:spPr>
            <a:xfrm>
              <a:off x="7556540" y="2191464"/>
              <a:ext cx="3420428" cy="205859"/>
            </a:xfrm>
            <a:prstGeom prst="rect">
              <a:avLst/>
            </a:prstGeom>
            <a:noFill/>
            <a:ln/>
          </p:spPr>
          <p:txBody>
            <a:bodyPr wrap="none" rtlCol="0" anchor="t"/>
            <a:lstStyle/>
            <a:p>
              <a:pPr marL="0" indent="0">
                <a:lnSpc>
                  <a:spcPts val="1622"/>
                </a:lnSpc>
                <a:buNone/>
              </a:pPr>
              <a:r>
                <a:rPr lang="en-US" sz="1500" dirty="0">
                  <a:solidFill>
                    <a:schemeClr val="bg1"/>
                  </a:solidFill>
                  <a:latin typeface="Fira Sans" pitchFamily="34" charset="0"/>
                  <a:ea typeface="Fira Sans" pitchFamily="34" charset="-122"/>
                  <a:cs typeface="Fira Sans" pitchFamily="34" charset="-120"/>
                </a:rPr>
                <a:t>while(a == b) { </a:t>
              </a:r>
              <a:endParaRPr lang="en-US" sz="1500" dirty="0">
                <a:solidFill>
                  <a:schemeClr val="bg1"/>
                </a:solidFill>
              </a:endParaRPr>
            </a:p>
          </p:txBody>
        </p:sp>
        <p:sp>
          <p:nvSpPr>
            <p:cNvPr id="18" name="Text 16"/>
            <p:cNvSpPr/>
            <p:nvPr/>
          </p:nvSpPr>
          <p:spPr>
            <a:xfrm>
              <a:off x="7556540" y="2542103"/>
              <a:ext cx="3420428" cy="205859"/>
            </a:xfrm>
            <a:prstGeom prst="rect">
              <a:avLst/>
            </a:prstGeom>
            <a:noFill/>
            <a:ln/>
          </p:spPr>
          <p:txBody>
            <a:bodyPr wrap="none" rtlCol="0" anchor="t"/>
            <a:lstStyle/>
            <a:p>
              <a:pPr marL="0" indent="0">
                <a:lnSpc>
                  <a:spcPts val="1622"/>
                </a:lnSpc>
                <a:buNone/>
              </a:pPr>
              <a:r>
                <a:rPr lang="en-US" sz="1500" dirty="0">
                  <a:solidFill>
                    <a:schemeClr val="bg1"/>
                  </a:solidFill>
                  <a:latin typeface="Fira Sans" pitchFamily="34" charset="0"/>
                  <a:ea typeface="Fira Sans" pitchFamily="34" charset="-122"/>
                  <a:cs typeface="Fira Sans" pitchFamily="34" charset="-120"/>
                </a:rPr>
                <a:t>int c = a; </a:t>
              </a:r>
              <a:endParaRPr lang="en-US" sz="1500" dirty="0">
                <a:solidFill>
                  <a:schemeClr val="bg1"/>
                </a:solidFill>
              </a:endParaRPr>
            </a:p>
          </p:txBody>
        </p:sp>
        <p:sp>
          <p:nvSpPr>
            <p:cNvPr id="19" name="Text 17"/>
            <p:cNvSpPr/>
            <p:nvPr/>
          </p:nvSpPr>
          <p:spPr>
            <a:xfrm>
              <a:off x="7556540" y="2892743"/>
              <a:ext cx="3420428" cy="205859"/>
            </a:xfrm>
            <a:prstGeom prst="rect">
              <a:avLst/>
            </a:prstGeom>
            <a:noFill/>
            <a:ln/>
          </p:spPr>
          <p:txBody>
            <a:bodyPr wrap="none" rtlCol="0" anchor="t"/>
            <a:lstStyle/>
            <a:p>
              <a:pPr marL="0" indent="0">
                <a:lnSpc>
                  <a:spcPts val="1622"/>
                </a:lnSpc>
                <a:buNone/>
              </a:pPr>
              <a:r>
                <a:rPr lang="en-US" sz="1500" dirty="0">
                  <a:solidFill>
                    <a:schemeClr val="bg1"/>
                  </a:solidFill>
                  <a:latin typeface="Fira Sans" pitchFamily="34" charset="0"/>
                  <a:ea typeface="Fira Sans" pitchFamily="34" charset="-122"/>
                  <a:cs typeface="Fira Sans" pitchFamily="34" charset="-120"/>
                </a:rPr>
                <a:t>c = 5;</a:t>
              </a:r>
              <a:endParaRPr lang="en-US" sz="1500" dirty="0">
                <a:solidFill>
                  <a:schemeClr val="bg1"/>
                </a:solidFill>
              </a:endParaRPr>
            </a:p>
          </p:txBody>
        </p:sp>
        <p:sp>
          <p:nvSpPr>
            <p:cNvPr id="20" name="Text 18"/>
            <p:cNvSpPr/>
            <p:nvPr/>
          </p:nvSpPr>
          <p:spPr>
            <a:xfrm>
              <a:off x="7556540" y="3243382"/>
              <a:ext cx="3420428" cy="205859"/>
            </a:xfrm>
            <a:prstGeom prst="rect">
              <a:avLst/>
            </a:prstGeom>
            <a:noFill/>
            <a:ln/>
          </p:spPr>
          <p:txBody>
            <a:bodyPr wrap="none" rtlCol="0" anchor="t"/>
            <a:lstStyle/>
            <a:p>
              <a:pPr marL="0" indent="0">
                <a:lnSpc>
                  <a:spcPts val="1622"/>
                </a:lnSpc>
                <a:buNone/>
              </a:pPr>
              <a:r>
                <a:rPr lang="en-US" sz="1500" dirty="0">
                  <a:solidFill>
                    <a:schemeClr val="bg1"/>
                  </a:solidFill>
                  <a:latin typeface="Fira Sans" pitchFamily="34" charset="0"/>
                  <a:ea typeface="Fira Sans" pitchFamily="34" charset="-122"/>
                  <a:cs typeface="Fira Sans" pitchFamily="34" charset="-120"/>
                </a:rPr>
                <a:t> …; }</a:t>
              </a:r>
              <a:endParaRPr lang="en-US" sz="1500" dirty="0">
                <a:solidFill>
                  <a:schemeClr val="bg1"/>
                </a:solidFill>
              </a:endParaRPr>
            </a:p>
          </p:txBody>
        </p:sp>
      </p:grpSp>
      <p:sp>
        <p:nvSpPr>
          <p:cNvPr id="21" name="Shape 19"/>
          <p:cNvSpPr/>
          <p:nvPr/>
        </p:nvSpPr>
        <p:spPr>
          <a:xfrm>
            <a:off x="3492698" y="4392335"/>
            <a:ext cx="3742134" cy="3394353"/>
          </a:xfrm>
          <a:prstGeom prst="roundRect">
            <a:avLst>
              <a:gd name="adj" fmla="val 1423"/>
            </a:avLst>
          </a:prstGeom>
          <a:solidFill>
            <a:srgbClr val="312140"/>
          </a:solidFill>
          <a:ln/>
        </p:spPr>
      </p:sp>
      <p:sp>
        <p:nvSpPr>
          <p:cNvPr id="22" name="Text 20"/>
          <p:cNvSpPr/>
          <p:nvPr/>
        </p:nvSpPr>
        <p:spPr>
          <a:xfrm>
            <a:off x="3653552" y="4553188"/>
            <a:ext cx="1609487" cy="251460"/>
          </a:xfrm>
          <a:prstGeom prst="rect">
            <a:avLst/>
          </a:prstGeom>
          <a:noFill/>
          <a:ln/>
        </p:spPr>
        <p:txBody>
          <a:bodyPr wrap="none" rtlCol="0" anchor="t"/>
          <a:lstStyle/>
          <a:p>
            <a:pPr marL="0" indent="0">
              <a:lnSpc>
                <a:spcPts val="1980"/>
              </a:lnSpc>
              <a:buNone/>
            </a:pPr>
            <a:r>
              <a:rPr lang="en-US" sz="2000" b="1" dirty="0">
                <a:solidFill>
                  <a:srgbClr val="FF726D"/>
                </a:solidFill>
                <a:latin typeface="Inconsolata" pitchFamily="34" charset="0"/>
                <a:ea typeface="Inconsolata" pitchFamily="34" charset="-122"/>
                <a:cs typeface="Inconsolata" pitchFamily="34" charset="-120"/>
              </a:rPr>
              <a:t>GLOBALES</a:t>
            </a:r>
            <a:endParaRPr lang="en-US" sz="2000" dirty="0"/>
          </a:p>
        </p:txBody>
      </p:sp>
      <p:sp>
        <p:nvSpPr>
          <p:cNvPr id="23" name="Text 21"/>
          <p:cNvSpPr/>
          <p:nvPr/>
        </p:nvSpPr>
        <p:spPr>
          <a:xfrm>
            <a:off x="3653552" y="4965502"/>
            <a:ext cx="3420428" cy="205859"/>
          </a:xfrm>
          <a:prstGeom prst="rect">
            <a:avLst/>
          </a:prstGeom>
          <a:noFill/>
          <a:ln/>
        </p:spPr>
        <p:txBody>
          <a:bodyPr wrap="none" rtlCol="0" anchor="t"/>
          <a:lstStyle/>
          <a:p>
            <a:pPr marL="0" indent="0">
              <a:lnSpc>
                <a:spcPts val="1622"/>
              </a:lnSpc>
              <a:buNone/>
            </a:pPr>
            <a:endParaRPr lang="en-US" sz="1014" dirty="0"/>
          </a:p>
        </p:txBody>
      </p:sp>
      <p:grpSp>
        <p:nvGrpSpPr>
          <p:cNvPr id="37" name="Grupo 36">
            <a:extLst>
              <a:ext uri="{FF2B5EF4-FFF2-40B4-BE49-F238E27FC236}">
                <a16:creationId xmlns:a16="http://schemas.microsoft.com/office/drawing/2014/main" id="{BD6C430E-C681-4DF5-900B-83E64A805D03}"/>
              </a:ext>
            </a:extLst>
          </p:cNvPr>
          <p:cNvGrpSpPr/>
          <p:nvPr/>
        </p:nvGrpSpPr>
        <p:grpSpPr>
          <a:xfrm>
            <a:off x="7395686" y="4392335"/>
            <a:ext cx="3742134" cy="3394353"/>
            <a:chOff x="7395686" y="4392335"/>
            <a:chExt cx="3742134" cy="3394353"/>
          </a:xfrm>
        </p:grpSpPr>
        <p:sp>
          <p:nvSpPr>
            <p:cNvPr id="24" name="Shape 22"/>
            <p:cNvSpPr/>
            <p:nvPr/>
          </p:nvSpPr>
          <p:spPr>
            <a:xfrm>
              <a:off x="7395686" y="4392335"/>
              <a:ext cx="3742134" cy="3394353"/>
            </a:xfrm>
            <a:prstGeom prst="roundRect">
              <a:avLst>
                <a:gd name="adj" fmla="val 1423"/>
              </a:avLst>
            </a:prstGeom>
            <a:solidFill>
              <a:srgbClr val="312140"/>
            </a:solidFill>
            <a:ln/>
          </p:spPr>
          <p:txBody>
            <a:bodyPr/>
            <a:lstStyle/>
            <a:p>
              <a:endParaRPr lang="es-MX" dirty="0">
                <a:solidFill>
                  <a:schemeClr val="bg1"/>
                </a:solidFill>
              </a:endParaRPr>
            </a:p>
          </p:txBody>
        </p:sp>
        <p:sp>
          <p:nvSpPr>
            <p:cNvPr id="26" name="Text 24"/>
            <p:cNvSpPr/>
            <p:nvPr/>
          </p:nvSpPr>
          <p:spPr>
            <a:xfrm>
              <a:off x="7556540" y="4965502"/>
              <a:ext cx="3420428" cy="205859"/>
            </a:xfrm>
            <a:prstGeom prst="rect">
              <a:avLst/>
            </a:prstGeom>
            <a:noFill/>
            <a:ln/>
          </p:spPr>
          <p:txBody>
            <a:bodyPr wrap="none" rtlCol="0" anchor="t"/>
            <a:lstStyle/>
            <a:p>
              <a:pPr marL="0" indent="0">
                <a:lnSpc>
                  <a:spcPts val="1622"/>
                </a:lnSpc>
                <a:buNone/>
              </a:pPr>
              <a:r>
                <a:rPr lang="en-US" sz="1200" b="1" dirty="0">
                  <a:solidFill>
                    <a:schemeClr val="bg1"/>
                  </a:solidFill>
                  <a:latin typeface="Fira Sans" pitchFamily="34" charset="0"/>
                  <a:ea typeface="Fira Sans" pitchFamily="34" charset="-122"/>
                  <a:cs typeface="Fira Sans" pitchFamily="34" charset="-120"/>
                </a:rPr>
                <a:t>Por ejemplo: el “break” </a:t>
              </a:r>
              <a:endParaRPr lang="en-US" sz="1200" dirty="0">
                <a:solidFill>
                  <a:schemeClr val="bg1"/>
                </a:solidFill>
              </a:endParaRPr>
            </a:p>
          </p:txBody>
        </p:sp>
        <p:sp>
          <p:nvSpPr>
            <p:cNvPr id="27" name="Text 25"/>
            <p:cNvSpPr/>
            <p:nvPr/>
          </p:nvSpPr>
          <p:spPr>
            <a:xfrm>
              <a:off x="7556540" y="5316141"/>
              <a:ext cx="3420428" cy="205859"/>
            </a:xfrm>
            <a:prstGeom prst="rect">
              <a:avLst/>
            </a:prstGeom>
            <a:noFill/>
            <a:ln/>
          </p:spPr>
          <p:txBody>
            <a:bodyPr wrap="none" rtlCol="0" anchor="t"/>
            <a:lstStyle/>
            <a:p>
              <a:pPr marL="0" indent="0">
                <a:lnSpc>
                  <a:spcPts val="1622"/>
                </a:lnSpc>
                <a:buNone/>
              </a:pPr>
              <a:r>
                <a:rPr lang="en-US" sz="1200" dirty="0">
                  <a:solidFill>
                    <a:schemeClr val="bg1"/>
                  </a:solidFill>
                  <a:latin typeface="Fira Sans" pitchFamily="34" charset="0"/>
                  <a:ea typeface="Fira Sans" pitchFamily="34" charset="-122"/>
                  <a:cs typeface="Fira Sans" pitchFamily="34" charset="-120"/>
                </a:rPr>
                <a:t>Switch (expresión que estamos evaluando) </a:t>
              </a:r>
              <a:endParaRPr lang="en-US" sz="1200" dirty="0">
                <a:solidFill>
                  <a:schemeClr val="bg1"/>
                </a:solidFill>
              </a:endParaRPr>
            </a:p>
          </p:txBody>
        </p:sp>
        <p:sp>
          <p:nvSpPr>
            <p:cNvPr id="28" name="Text 26"/>
            <p:cNvSpPr/>
            <p:nvPr/>
          </p:nvSpPr>
          <p:spPr>
            <a:xfrm>
              <a:off x="7556540" y="5666780"/>
              <a:ext cx="3420428" cy="205859"/>
            </a:xfrm>
            <a:prstGeom prst="rect">
              <a:avLst/>
            </a:prstGeom>
            <a:noFill/>
            <a:ln/>
          </p:spPr>
          <p:txBody>
            <a:bodyPr wrap="none" rtlCol="0" anchor="t"/>
            <a:lstStyle/>
            <a:p>
              <a:pPr marL="0" indent="0">
                <a:lnSpc>
                  <a:spcPts val="1622"/>
                </a:lnSpc>
                <a:buNone/>
              </a:pPr>
              <a:r>
                <a:rPr lang="en-US" sz="1200" dirty="0">
                  <a:solidFill>
                    <a:schemeClr val="bg1"/>
                  </a:solidFill>
                  <a:latin typeface="Fira Sans" pitchFamily="34" charset="0"/>
                  <a:ea typeface="Fira Sans" pitchFamily="34" charset="-122"/>
                  <a:cs typeface="Fira Sans" pitchFamily="34" charset="-120"/>
                </a:rPr>
                <a:t>{ </a:t>
              </a:r>
              <a:endParaRPr lang="en-US" sz="1200" dirty="0">
                <a:solidFill>
                  <a:schemeClr val="bg1"/>
                </a:solidFill>
              </a:endParaRPr>
            </a:p>
          </p:txBody>
        </p:sp>
        <p:sp>
          <p:nvSpPr>
            <p:cNvPr id="29" name="Text 27"/>
            <p:cNvSpPr/>
            <p:nvPr/>
          </p:nvSpPr>
          <p:spPr>
            <a:xfrm>
              <a:off x="7556540" y="6017419"/>
              <a:ext cx="3420428" cy="205859"/>
            </a:xfrm>
            <a:prstGeom prst="rect">
              <a:avLst/>
            </a:prstGeom>
            <a:noFill/>
            <a:ln/>
          </p:spPr>
          <p:txBody>
            <a:bodyPr wrap="none" rtlCol="0" anchor="t"/>
            <a:lstStyle/>
            <a:p>
              <a:pPr marL="0" indent="0">
                <a:lnSpc>
                  <a:spcPts val="1622"/>
                </a:lnSpc>
                <a:buNone/>
              </a:pPr>
              <a:r>
                <a:rPr lang="en-US" sz="1200" dirty="0">
                  <a:solidFill>
                    <a:schemeClr val="bg1"/>
                  </a:solidFill>
                  <a:latin typeface="Fira Sans" pitchFamily="34" charset="0"/>
                  <a:ea typeface="Fira Sans" pitchFamily="34" charset="-122"/>
                  <a:cs typeface="Fira Sans" pitchFamily="34" charset="-120"/>
                </a:rPr>
                <a:t>Case 1: cout &lt;&lt; “Hola” ; </a:t>
              </a:r>
              <a:endParaRPr lang="en-US" sz="1200" dirty="0">
                <a:solidFill>
                  <a:schemeClr val="bg1"/>
                </a:solidFill>
              </a:endParaRPr>
            </a:p>
          </p:txBody>
        </p:sp>
        <p:sp>
          <p:nvSpPr>
            <p:cNvPr id="30" name="Text 28"/>
            <p:cNvSpPr/>
            <p:nvPr/>
          </p:nvSpPr>
          <p:spPr>
            <a:xfrm>
              <a:off x="7556540" y="6368058"/>
              <a:ext cx="3420428" cy="205859"/>
            </a:xfrm>
            <a:prstGeom prst="rect">
              <a:avLst/>
            </a:prstGeom>
            <a:noFill/>
            <a:ln/>
          </p:spPr>
          <p:txBody>
            <a:bodyPr wrap="none" rtlCol="0" anchor="t"/>
            <a:lstStyle/>
            <a:p>
              <a:pPr marL="0" indent="0">
                <a:lnSpc>
                  <a:spcPts val="1622"/>
                </a:lnSpc>
                <a:buNone/>
              </a:pPr>
              <a:r>
                <a:rPr lang="en-US" sz="1200" dirty="0">
                  <a:solidFill>
                    <a:schemeClr val="bg1"/>
                  </a:solidFill>
                  <a:latin typeface="Fira Sans" pitchFamily="34" charset="0"/>
                  <a:ea typeface="Fira Sans" pitchFamily="34" charset="-122"/>
                  <a:cs typeface="Fira Sans" pitchFamily="34" charset="-120"/>
                </a:rPr>
                <a:t>Break; </a:t>
              </a:r>
              <a:endParaRPr lang="en-US" sz="1200" dirty="0">
                <a:solidFill>
                  <a:schemeClr val="bg1"/>
                </a:solidFill>
              </a:endParaRPr>
            </a:p>
          </p:txBody>
        </p:sp>
        <p:sp>
          <p:nvSpPr>
            <p:cNvPr id="31" name="Text 29"/>
            <p:cNvSpPr/>
            <p:nvPr/>
          </p:nvSpPr>
          <p:spPr>
            <a:xfrm>
              <a:off x="7556540" y="6718697"/>
              <a:ext cx="3420428" cy="205859"/>
            </a:xfrm>
            <a:prstGeom prst="rect">
              <a:avLst/>
            </a:prstGeom>
            <a:noFill/>
            <a:ln/>
          </p:spPr>
          <p:txBody>
            <a:bodyPr wrap="none" rtlCol="0" anchor="t"/>
            <a:lstStyle/>
            <a:p>
              <a:pPr marL="0" indent="0">
                <a:lnSpc>
                  <a:spcPts val="1622"/>
                </a:lnSpc>
                <a:buNone/>
              </a:pPr>
              <a:r>
                <a:rPr lang="en-US" sz="1200" dirty="0">
                  <a:solidFill>
                    <a:schemeClr val="bg1"/>
                  </a:solidFill>
                  <a:latin typeface="Fira Sans" pitchFamily="34" charset="0"/>
                  <a:ea typeface="Fira Sans" pitchFamily="34" charset="-122"/>
                  <a:cs typeface="Fira Sans" pitchFamily="34" charset="-120"/>
                </a:rPr>
                <a:t>Case 2: cout &lt;&lt; “amigos”; </a:t>
              </a:r>
              <a:endParaRPr lang="en-US" sz="1200" dirty="0">
                <a:solidFill>
                  <a:schemeClr val="bg1"/>
                </a:solidFill>
              </a:endParaRPr>
            </a:p>
          </p:txBody>
        </p:sp>
        <p:sp>
          <p:nvSpPr>
            <p:cNvPr id="32" name="Text 30"/>
            <p:cNvSpPr/>
            <p:nvPr/>
          </p:nvSpPr>
          <p:spPr>
            <a:xfrm>
              <a:off x="7556540" y="7069336"/>
              <a:ext cx="3420428" cy="205859"/>
            </a:xfrm>
            <a:prstGeom prst="rect">
              <a:avLst/>
            </a:prstGeom>
            <a:noFill/>
            <a:ln/>
          </p:spPr>
          <p:txBody>
            <a:bodyPr wrap="none" rtlCol="0" anchor="t"/>
            <a:lstStyle/>
            <a:p>
              <a:pPr marL="0" indent="0">
                <a:lnSpc>
                  <a:spcPts val="1622"/>
                </a:lnSpc>
                <a:buNone/>
              </a:pPr>
              <a:r>
                <a:rPr lang="en-US" sz="1200" dirty="0">
                  <a:solidFill>
                    <a:schemeClr val="bg1"/>
                  </a:solidFill>
                  <a:latin typeface="Fira Sans" pitchFamily="34" charset="0"/>
                  <a:ea typeface="Fira Sans" pitchFamily="34" charset="-122"/>
                  <a:cs typeface="Fira Sans" pitchFamily="34" charset="-120"/>
                </a:rPr>
                <a:t>Break; </a:t>
              </a:r>
              <a:endParaRPr lang="en-US" sz="1200" dirty="0">
                <a:solidFill>
                  <a:schemeClr val="bg1"/>
                </a:solidFill>
              </a:endParaRPr>
            </a:p>
          </p:txBody>
        </p:sp>
        <p:sp>
          <p:nvSpPr>
            <p:cNvPr id="33" name="Text 31"/>
            <p:cNvSpPr/>
            <p:nvPr/>
          </p:nvSpPr>
          <p:spPr>
            <a:xfrm>
              <a:off x="7556540" y="7419975"/>
              <a:ext cx="3420428" cy="205859"/>
            </a:xfrm>
            <a:prstGeom prst="rect">
              <a:avLst/>
            </a:prstGeom>
            <a:noFill/>
            <a:ln/>
          </p:spPr>
          <p:txBody>
            <a:bodyPr wrap="none" rtlCol="0" anchor="t"/>
            <a:lstStyle/>
            <a:p>
              <a:pPr marL="0" indent="0">
                <a:lnSpc>
                  <a:spcPts val="1622"/>
                </a:lnSpc>
                <a:buNone/>
              </a:pPr>
              <a:r>
                <a:rPr lang="en-US" sz="1200" dirty="0">
                  <a:solidFill>
                    <a:schemeClr val="bg1"/>
                  </a:solidFill>
                  <a:latin typeface="Fira Sans" pitchFamily="34" charset="0"/>
                  <a:ea typeface="Fira Sans" pitchFamily="34" charset="-122"/>
                  <a:cs typeface="Fira Sans" pitchFamily="34" charset="-120"/>
                </a:rPr>
                <a:t>}</a:t>
              </a:r>
              <a:endParaRPr lang="en-US" sz="1200" dirty="0">
                <a:solidFill>
                  <a:schemeClr val="bg1"/>
                </a:solidFill>
              </a:endParaRPr>
            </a:p>
          </p:txBody>
        </p:sp>
      </p:grpSp>
      <p:sp>
        <p:nvSpPr>
          <p:cNvPr id="25" name="Text 23"/>
          <p:cNvSpPr/>
          <p:nvPr/>
        </p:nvSpPr>
        <p:spPr>
          <a:xfrm>
            <a:off x="7556540" y="4553188"/>
            <a:ext cx="1609487" cy="251460"/>
          </a:xfrm>
          <a:prstGeom prst="rect">
            <a:avLst/>
          </a:prstGeom>
          <a:noFill/>
          <a:ln/>
        </p:spPr>
        <p:txBody>
          <a:bodyPr wrap="none" rtlCol="0" anchor="t"/>
          <a:lstStyle/>
          <a:p>
            <a:pPr marL="0" indent="0">
              <a:lnSpc>
                <a:spcPts val="1980"/>
              </a:lnSpc>
              <a:buNone/>
            </a:pPr>
            <a:r>
              <a:rPr lang="en-US" sz="2000" b="1" dirty="0">
                <a:solidFill>
                  <a:srgbClr val="FF726D"/>
                </a:solidFill>
                <a:latin typeface="Inconsolata" pitchFamily="34" charset="0"/>
                <a:ea typeface="Inconsolata" pitchFamily="34" charset="-122"/>
                <a:cs typeface="Inconsolata" pitchFamily="34" charset="-120"/>
              </a:rPr>
              <a:t>DE MIRILLA</a:t>
            </a:r>
            <a:endParaRPr lang="en-US" sz="2000" dirty="0"/>
          </a:p>
        </p:txBody>
      </p:sp>
      <p:sp>
        <p:nvSpPr>
          <p:cNvPr id="38" name="Botón de acción: ir a inicio 37">
            <a:hlinkClick r:id="" action="ppaction://hlinkshowjump?jump=firstslide" highlightClick="1"/>
            <a:extLst>
              <a:ext uri="{FF2B5EF4-FFF2-40B4-BE49-F238E27FC236}">
                <a16:creationId xmlns:a16="http://schemas.microsoft.com/office/drawing/2014/main" id="{906A845F-ABC6-4A1D-8A49-F2E809020AD0}"/>
              </a:ext>
            </a:extLst>
          </p:cNvPr>
          <p:cNvSpPr/>
          <p:nvPr/>
        </p:nvSpPr>
        <p:spPr>
          <a:xfrm>
            <a:off x="12628957" y="7444592"/>
            <a:ext cx="510305" cy="555427"/>
          </a:xfrm>
          <a:prstGeom prst="actionButtonHom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39" name="Botón de acción: ir al final 38">
            <a:hlinkClick r:id="" action="ppaction://hlinkshowjump?jump=nextslide" highlightClick="1"/>
            <a:extLst>
              <a:ext uri="{FF2B5EF4-FFF2-40B4-BE49-F238E27FC236}">
                <a16:creationId xmlns:a16="http://schemas.microsoft.com/office/drawing/2014/main" id="{BE42E63F-C6CA-4F59-808A-058F82CD853D}"/>
              </a:ext>
            </a:extLst>
          </p:cNvPr>
          <p:cNvSpPr/>
          <p:nvPr/>
        </p:nvSpPr>
        <p:spPr>
          <a:xfrm>
            <a:off x="13466448" y="7459950"/>
            <a:ext cx="510305" cy="524714"/>
          </a:xfrm>
          <a:prstGeom prst="actionButtonEnd">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40" name="Botón de acción: ir al principio 39">
            <a:hlinkClick r:id="" action="ppaction://hlinkshowjump?jump=previousslide" highlightClick="1"/>
            <a:extLst>
              <a:ext uri="{FF2B5EF4-FFF2-40B4-BE49-F238E27FC236}">
                <a16:creationId xmlns:a16="http://schemas.microsoft.com/office/drawing/2014/main" id="{BF86A020-9CFB-4A77-A9A2-E6B8130B912F}"/>
              </a:ext>
            </a:extLst>
          </p:cNvPr>
          <p:cNvSpPr/>
          <p:nvPr/>
        </p:nvSpPr>
        <p:spPr>
          <a:xfrm>
            <a:off x="11791466" y="7444593"/>
            <a:ext cx="510305" cy="555427"/>
          </a:xfrm>
          <a:prstGeom prst="actionButtonBeginning">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32100"/>
          </a:xfrm>
          <a:prstGeom prst="rect">
            <a:avLst/>
          </a:prstGeom>
          <a:solidFill>
            <a:srgbClr val="241631"/>
          </a:solidFill>
          <a:ln/>
        </p:spPr>
      </p:sp>
      <p:sp>
        <p:nvSpPr>
          <p:cNvPr id="4" name="Text 2"/>
          <p:cNvSpPr/>
          <p:nvPr/>
        </p:nvSpPr>
        <p:spPr>
          <a:xfrm>
            <a:off x="2091214" y="604838"/>
            <a:ext cx="6583680" cy="687348"/>
          </a:xfrm>
          <a:prstGeom prst="rect">
            <a:avLst/>
          </a:prstGeom>
          <a:noFill/>
          <a:ln/>
        </p:spPr>
        <p:txBody>
          <a:bodyPr wrap="none" rtlCol="0" anchor="t"/>
          <a:lstStyle/>
          <a:p>
            <a:pPr marL="0" indent="0">
              <a:lnSpc>
                <a:spcPts val="5412"/>
              </a:lnSpc>
              <a:buNone/>
            </a:pPr>
            <a:r>
              <a:rPr lang="en-US" sz="4330" b="1" dirty="0">
                <a:solidFill>
                  <a:srgbClr val="FF726D"/>
                </a:solidFill>
                <a:latin typeface="Inconsolata" pitchFamily="34" charset="0"/>
                <a:ea typeface="Inconsolata" pitchFamily="34" charset="-122"/>
                <a:cs typeface="Inconsolata" pitchFamily="34" charset="-120"/>
              </a:rPr>
              <a:t>Ejemplos de Optimización</a:t>
            </a:r>
            <a:endParaRPr lang="en-US" sz="4330" dirty="0"/>
          </a:p>
        </p:txBody>
      </p:sp>
      <p:sp>
        <p:nvSpPr>
          <p:cNvPr id="5" name="Shape 3"/>
          <p:cNvSpPr/>
          <p:nvPr/>
        </p:nvSpPr>
        <p:spPr>
          <a:xfrm>
            <a:off x="2091214" y="1732002"/>
            <a:ext cx="5114092" cy="4390549"/>
          </a:xfrm>
          <a:prstGeom prst="roundRect">
            <a:avLst>
              <a:gd name="adj" fmla="val 1503"/>
            </a:avLst>
          </a:prstGeom>
          <a:solidFill>
            <a:srgbClr val="312140"/>
          </a:solidFill>
          <a:ln/>
        </p:spPr>
      </p:sp>
      <p:sp>
        <p:nvSpPr>
          <p:cNvPr id="6" name="Text 4"/>
          <p:cNvSpPr/>
          <p:nvPr/>
        </p:nvSpPr>
        <p:spPr>
          <a:xfrm>
            <a:off x="2311122" y="1951911"/>
            <a:ext cx="2199561" cy="343614"/>
          </a:xfrm>
          <a:prstGeom prst="rect">
            <a:avLst/>
          </a:prstGeom>
          <a:noFill/>
          <a:ln/>
        </p:spPr>
        <p:txBody>
          <a:bodyPr wrap="none" rtlCol="0" anchor="t"/>
          <a:lstStyle/>
          <a:p>
            <a:pPr marL="0" indent="0">
              <a:lnSpc>
                <a:spcPts val="2706"/>
              </a:lnSpc>
              <a:buNone/>
            </a:pPr>
            <a:r>
              <a:rPr lang="en-US" sz="2165" b="1" dirty="0">
                <a:solidFill>
                  <a:srgbClr val="FF726D"/>
                </a:solidFill>
                <a:latin typeface="Inconsolata" pitchFamily="34" charset="0"/>
                <a:ea typeface="Inconsolata" pitchFamily="34" charset="-122"/>
                <a:cs typeface="Inconsolata" pitchFamily="34" charset="-120"/>
              </a:rPr>
              <a:t>LOCALES</a:t>
            </a:r>
            <a:endParaRPr lang="en-US" sz="2165" dirty="0"/>
          </a:p>
        </p:txBody>
      </p:sp>
      <p:grpSp>
        <p:nvGrpSpPr>
          <p:cNvPr id="20" name="Grupo 19">
            <a:extLst>
              <a:ext uri="{FF2B5EF4-FFF2-40B4-BE49-F238E27FC236}">
                <a16:creationId xmlns:a16="http://schemas.microsoft.com/office/drawing/2014/main" id="{F091619C-72AA-43D1-8851-7DE9283F0DFA}"/>
              </a:ext>
            </a:extLst>
          </p:cNvPr>
          <p:cNvGrpSpPr/>
          <p:nvPr/>
        </p:nvGrpSpPr>
        <p:grpSpPr>
          <a:xfrm>
            <a:off x="2311003" y="2354723"/>
            <a:ext cx="4674394" cy="3767827"/>
            <a:chOff x="2592586" y="2542937"/>
            <a:chExt cx="4392811" cy="3579613"/>
          </a:xfrm>
        </p:grpSpPr>
        <p:sp>
          <p:nvSpPr>
            <p:cNvPr id="7" name="Text 5"/>
            <p:cNvSpPr/>
            <p:nvPr/>
          </p:nvSpPr>
          <p:spPr>
            <a:xfrm>
              <a:off x="2592586" y="2542937"/>
              <a:ext cx="4392811" cy="281464"/>
            </a:xfrm>
            <a:prstGeom prst="rect">
              <a:avLst/>
            </a:prstGeom>
            <a:noFill/>
            <a:ln/>
          </p:spPr>
          <p:txBody>
            <a:bodyPr wrap="none" rtlCol="0" anchor="t"/>
            <a:lstStyle/>
            <a:p>
              <a:pPr marL="342900" indent="-342900" algn="l">
                <a:lnSpc>
                  <a:spcPts val="2217"/>
                </a:lnSpc>
                <a:buSzPct val="100000"/>
                <a:buChar char="•"/>
              </a:pPr>
              <a:r>
                <a:rPr lang="en-US" sz="1200" b="1" i="1" u="sng" dirty="0">
                  <a:solidFill>
                    <a:srgbClr val="DAD1E6"/>
                  </a:solidFill>
                  <a:latin typeface="Fira Sans" pitchFamily="34" charset="0"/>
                  <a:ea typeface="Fira Sans" pitchFamily="34" charset="-122"/>
                  <a:cs typeface="Fira Sans" pitchFamily="34" charset="-120"/>
                </a:rPr>
                <a:t>Bloque básico</a:t>
              </a:r>
              <a:endParaRPr lang="en-US" sz="1200" dirty="0"/>
            </a:p>
          </p:txBody>
        </p:sp>
        <p:sp>
          <p:nvSpPr>
            <p:cNvPr id="8" name="Text 6"/>
            <p:cNvSpPr/>
            <p:nvPr/>
          </p:nvSpPr>
          <p:spPr>
            <a:xfrm>
              <a:off x="2874169" y="2912269"/>
              <a:ext cx="4111228" cy="1125855"/>
            </a:xfrm>
            <a:prstGeom prst="rect">
              <a:avLst/>
            </a:prstGeom>
            <a:noFill/>
            <a:ln/>
          </p:spPr>
          <p:txBody>
            <a:bodyPr wrap="square" rtlCol="0" anchor="t"/>
            <a:lstStyle/>
            <a:p>
              <a:pPr marL="685800" lvl="1" indent="-342900" algn="l">
                <a:lnSpc>
                  <a:spcPts val="2217"/>
                </a:lnSpc>
                <a:buSzPct val="100000"/>
                <a:buChar char="•"/>
              </a:pPr>
              <a:r>
                <a:rPr lang="en-US" sz="1200" dirty="0">
                  <a:solidFill>
                    <a:schemeClr val="bg1"/>
                  </a:solidFill>
                  <a:latin typeface="Fira Sans" pitchFamily="34" charset="0"/>
                  <a:ea typeface="Fira Sans" pitchFamily="34" charset="-122"/>
                  <a:cs typeface="Fira Sans" pitchFamily="34" charset="-120"/>
                </a:rPr>
                <a:t>Un bloque básico es un fragmento de código que tiene una única entrada y salida, y cuyas instrucciones se ejecutan secuencialmente. Implicaciones:</a:t>
              </a:r>
              <a:endParaRPr lang="en-US" sz="1200" dirty="0">
                <a:solidFill>
                  <a:schemeClr val="bg1"/>
                </a:solidFill>
              </a:endParaRPr>
            </a:p>
          </p:txBody>
        </p:sp>
        <p:sp>
          <p:nvSpPr>
            <p:cNvPr id="9" name="Text 7"/>
            <p:cNvSpPr/>
            <p:nvPr/>
          </p:nvSpPr>
          <p:spPr>
            <a:xfrm>
              <a:off x="3155633" y="4035190"/>
              <a:ext cx="3829764" cy="844391"/>
            </a:xfrm>
            <a:prstGeom prst="rect">
              <a:avLst/>
            </a:prstGeom>
            <a:noFill/>
            <a:ln/>
          </p:spPr>
          <p:txBody>
            <a:bodyPr wrap="square" rtlCol="0" anchor="t"/>
            <a:lstStyle/>
            <a:p>
              <a:pPr marL="1028700" lvl="2" indent="-342900" algn="l">
                <a:lnSpc>
                  <a:spcPts val="2217"/>
                </a:lnSpc>
                <a:buSzPct val="100000"/>
                <a:buChar char="•"/>
              </a:pPr>
              <a:r>
                <a:rPr lang="en-US" sz="1200" dirty="0">
                  <a:solidFill>
                    <a:schemeClr val="bg1"/>
                  </a:solidFill>
                  <a:latin typeface="Fira Sans" pitchFamily="34" charset="0"/>
                  <a:ea typeface="Fira Sans" pitchFamily="34" charset="-122"/>
                  <a:cs typeface="Fira Sans" pitchFamily="34" charset="-120"/>
                </a:rPr>
                <a:t>Si se ejecuta una instrucción del bloque se ejecutan todas en un orden conocido en tiempo de compilación.</a:t>
              </a:r>
              <a:endParaRPr lang="en-US" sz="1200" dirty="0">
                <a:solidFill>
                  <a:schemeClr val="bg1"/>
                </a:solidFill>
              </a:endParaRPr>
            </a:p>
          </p:txBody>
        </p:sp>
        <p:sp>
          <p:nvSpPr>
            <p:cNvPr id="10" name="Text 8"/>
            <p:cNvSpPr/>
            <p:nvPr/>
          </p:nvSpPr>
          <p:spPr>
            <a:xfrm>
              <a:off x="3155633" y="4895730"/>
              <a:ext cx="3829764" cy="1226820"/>
            </a:xfrm>
            <a:prstGeom prst="rect">
              <a:avLst/>
            </a:prstGeom>
            <a:noFill/>
            <a:ln/>
          </p:spPr>
          <p:txBody>
            <a:bodyPr wrap="square" rtlCol="0" anchor="t"/>
            <a:lstStyle/>
            <a:p>
              <a:pPr marL="1028700" lvl="2" indent="-342900" algn="l">
                <a:lnSpc>
                  <a:spcPts val="2217"/>
                </a:lnSpc>
                <a:buSzPct val="100000"/>
                <a:buChar char="•"/>
              </a:pPr>
              <a:r>
                <a:rPr lang="en-US" sz="1200" dirty="0">
                  <a:solidFill>
                    <a:schemeClr val="bg1"/>
                  </a:solidFill>
                  <a:latin typeface="Fira Sans" pitchFamily="34" charset="0"/>
                  <a:ea typeface="Fira Sans" pitchFamily="34" charset="-122"/>
                  <a:cs typeface="Fira Sans" pitchFamily="34" charset="-120"/>
                </a:rPr>
                <a:t>La idea del bloque básico es encontrar partes del programa cuyo análisis necesario para la optimización sea lo más simple posible.</a:t>
              </a:r>
              <a:endParaRPr lang="en-US" sz="1200" dirty="0">
                <a:solidFill>
                  <a:schemeClr val="bg1"/>
                </a:solidFill>
              </a:endParaRPr>
            </a:p>
          </p:txBody>
        </p:sp>
      </p:grpSp>
      <p:sp>
        <p:nvSpPr>
          <p:cNvPr id="11" name="Shape 9"/>
          <p:cNvSpPr/>
          <p:nvPr/>
        </p:nvSpPr>
        <p:spPr>
          <a:xfrm>
            <a:off x="7425214" y="1732002"/>
            <a:ext cx="5114092" cy="4390549"/>
          </a:xfrm>
          <a:prstGeom prst="roundRect">
            <a:avLst>
              <a:gd name="adj" fmla="val 1503"/>
            </a:avLst>
          </a:prstGeom>
          <a:solidFill>
            <a:srgbClr val="312140"/>
          </a:solidFill>
          <a:ln/>
        </p:spPr>
      </p:sp>
      <p:sp>
        <p:nvSpPr>
          <p:cNvPr id="12" name="Text 10"/>
          <p:cNvSpPr/>
          <p:nvPr/>
        </p:nvSpPr>
        <p:spPr>
          <a:xfrm>
            <a:off x="7645122" y="1951911"/>
            <a:ext cx="2199561" cy="343614"/>
          </a:xfrm>
          <a:prstGeom prst="rect">
            <a:avLst/>
          </a:prstGeom>
          <a:noFill/>
          <a:ln/>
        </p:spPr>
        <p:txBody>
          <a:bodyPr wrap="none" rtlCol="0" anchor="t"/>
          <a:lstStyle/>
          <a:p>
            <a:pPr marL="0" indent="0">
              <a:lnSpc>
                <a:spcPts val="2706"/>
              </a:lnSpc>
              <a:buNone/>
            </a:pPr>
            <a:r>
              <a:rPr lang="en-US" sz="2165" b="1" dirty="0">
                <a:solidFill>
                  <a:srgbClr val="FF726D"/>
                </a:solidFill>
                <a:latin typeface="Inconsolata" pitchFamily="34" charset="0"/>
                <a:ea typeface="Inconsolata" pitchFamily="34" charset="-122"/>
                <a:cs typeface="Inconsolata" pitchFamily="34" charset="-120"/>
              </a:rPr>
              <a:t>CICLOS</a:t>
            </a:r>
            <a:endParaRPr lang="en-US" sz="2165" dirty="0"/>
          </a:p>
        </p:txBody>
      </p:sp>
      <p:sp>
        <p:nvSpPr>
          <p:cNvPr id="13" name="Text 11"/>
          <p:cNvSpPr/>
          <p:nvPr/>
        </p:nvSpPr>
        <p:spPr>
          <a:xfrm>
            <a:off x="7645122" y="2515433"/>
            <a:ext cx="4674275" cy="281464"/>
          </a:xfrm>
          <a:prstGeom prst="rect">
            <a:avLst/>
          </a:prstGeom>
          <a:noFill/>
          <a:ln/>
        </p:spPr>
        <p:txBody>
          <a:bodyPr wrap="none" rtlCol="0" anchor="t"/>
          <a:lstStyle/>
          <a:p>
            <a:pPr marL="0" indent="0">
              <a:lnSpc>
                <a:spcPts val="2217"/>
              </a:lnSpc>
              <a:buNone/>
            </a:pPr>
            <a:endParaRPr lang="en-US" sz="1386" dirty="0"/>
          </a:p>
        </p:txBody>
      </p:sp>
      <p:sp>
        <p:nvSpPr>
          <p:cNvPr id="14" name="Shape 12"/>
          <p:cNvSpPr/>
          <p:nvPr/>
        </p:nvSpPr>
        <p:spPr>
          <a:xfrm>
            <a:off x="2091214" y="6342459"/>
            <a:ext cx="5114092" cy="1284803"/>
          </a:xfrm>
          <a:prstGeom prst="roundRect">
            <a:avLst>
              <a:gd name="adj" fmla="val 5136"/>
            </a:avLst>
          </a:prstGeom>
          <a:solidFill>
            <a:srgbClr val="312140"/>
          </a:solidFill>
          <a:ln/>
        </p:spPr>
      </p:sp>
      <p:sp>
        <p:nvSpPr>
          <p:cNvPr id="15" name="Text 13"/>
          <p:cNvSpPr/>
          <p:nvPr/>
        </p:nvSpPr>
        <p:spPr>
          <a:xfrm>
            <a:off x="2311122" y="6562368"/>
            <a:ext cx="2199561" cy="343614"/>
          </a:xfrm>
          <a:prstGeom prst="rect">
            <a:avLst/>
          </a:prstGeom>
          <a:noFill/>
          <a:ln/>
        </p:spPr>
        <p:txBody>
          <a:bodyPr wrap="none" rtlCol="0" anchor="t"/>
          <a:lstStyle/>
          <a:p>
            <a:pPr marL="0" indent="0">
              <a:lnSpc>
                <a:spcPts val="2706"/>
              </a:lnSpc>
              <a:buNone/>
            </a:pPr>
            <a:r>
              <a:rPr lang="en-US" sz="2165" b="1" dirty="0">
                <a:solidFill>
                  <a:srgbClr val="FF726D"/>
                </a:solidFill>
                <a:latin typeface="Inconsolata" pitchFamily="34" charset="0"/>
                <a:ea typeface="Inconsolata" pitchFamily="34" charset="-122"/>
                <a:cs typeface="Inconsolata" pitchFamily="34" charset="-120"/>
              </a:rPr>
              <a:t>GLOBALES</a:t>
            </a:r>
            <a:endParaRPr lang="en-US" sz="2165" dirty="0"/>
          </a:p>
        </p:txBody>
      </p:sp>
      <p:sp>
        <p:nvSpPr>
          <p:cNvPr id="16" name="Text 14"/>
          <p:cNvSpPr/>
          <p:nvPr/>
        </p:nvSpPr>
        <p:spPr>
          <a:xfrm>
            <a:off x="2311122" y="7125891"/>
            <a:ext cx="4674275" cy="281464"/>
          </a:xfrm>
          <a:prstGeom prst="rect">
            <a:avLst/>
          </a:prstGeom>
          <a:noFill/>
          <a:ln/>
        </p:spPr>
        <p:txBody>
          <a:bodyPr wrap="none" rtlCol="0" anchor="t"/>
          <a:lstStyle/>
          <a:p>
            <a:pPr marL="0" indent="0">
              <a:lnSpc>
                <a:spcPts val="2217"/>
              </a:lnSpc>
              <a:buNone/>
            </a:pPr>
            <a:endParaRPr lang="en-US" sz="1386" dirty="0"/>
          </a:p>
        </p:txBody>
      </p:sp>
      <p:sp>
        <p:nvSpPr>
          <p:cNvPr id="17" name="Shape 15"/>
          <p:cNvSpPr/>
          <p:nvPr/>
        </p:nvSpPr>
        <p:spPr>
          <a:xfrm>
            <a:off x="7425214" y="6342459"/>
            <a:ext cx="5114092" cy="1284803"/>
          </a:xfrm>
          <a:prstGeom prst="roundRect">
            <a:avLst>
              <a:gd name="adj" fmla="val 5136"/>
            </a:avLst>
          </a:prstGeom>
          <a:solidFill>
            <a:srgbClr val="312140"/>
          </a:solidFill>
          <a:ln/>
        </p:spPr>
      </p:sp>
      <p:sp>
        <p:nvSpPr>
          <p:cNvPr id="18" name="Text 16"/>
          <p:cNvSpPr/>
          <p:nvPr/>
        </p:nvSpPr>
        <p:spPr>
          <a:xfrm>
            <a:off x="7645122" y="6562368"/>
            <a:ext cx="2199561" cy="343614"/>
          </a:xfrm>
          <a:prstGeom prst="rect">
            <a:avLst/>
          </a:prstGeom>
          <a:noFill/>
          <a:ln/>
        </p:spPr>
        <p:txBody>
          <a:bodyPr wrap="none" rtlCol="0" anchor="t"/>
          <a:lstStyle/>
          <a:p>
            <a:pPr marL="0" indent="0">
              <a:lnSpc>
                <a:spcPts val="2706"/>
              </a:lnSpc>
              <a:buNone/>
            </a:pPr>
            <a:r>
              <a:rPr lang="en-US" sz="2165" b="1" dirty="0">
                <a:solidFill>
                  <a:srgbClr val="FF726D"/>
                </a:solidFill>
                <a:latin typeface="Inconsolata" pitchFamily="34" charset="0"/>
                <a:ea typeface="Inconsolata" pitchFamily="34" charset="-122"/>
                <a:cs typeface="Inconsolata" pitchFamily="34" charset="-120"/>
              </a:rPr>
              <a:t>DE MIRILLA</a:t>
            </a:r>
            <a:endParaRPr lang="en-US" sz="2165" dirty="0"/>
          </a:p>
        </p:txBody>
      </p:sp>
      <p:sp>
        <p:nvSpPr>
          <p:cNvPr id="19" name="Text 17"/>
          <p:cNvSpPr/>
          <p:nvPr/>
        </p:nvSpPr>
        <p:spPr>
          <a:xfrm>
            <a:off x="7645122" y="7125891"/>
            <a:ext cx="4674275" cy="281464"/>
          </a:xfrm>
          <a:prstGeom prst="rect">
            <a:avLst/>
          </a:prstGeom>
          <a:noFill/>
          <a:ln/>
        </p:spPr>
        <p:txBody>
          <a:bodyPr wrap="none" rtlCol="0" anchor="t"/>
          <a:lstStyle/>
          <a:p>
            <a:pPr marL="0" indent="0">
              <a:lnSpc>
                <a:spcPts val="2217"/>
              </a:lnSpc>
              <a:buNone/>
            </a:pPr>
            <a:endParaRPr lang="en-US" sz="1386" dirty="0"/>
          </a:p>
        </p:txBody>
      </p:sp>
      <p:sp>
        <p:nvSpPr>
          <p:cNvPr id="25" name="Botón de acción: ir a inicio 24">
            <a:hlinkClick r:id="" action="ppaction://hlinkshowjump?jump=firstslide" highlightClick="1"/>
            <a:extLst>
              <a:ext uri="{FF2B5EF4-FFF2-40B4-BE49-F238E27FC236}">
                <a16:creationId xmlns:a16="http://schemas.microsoft.com/office/drawing/2014/main" id="{F29E0D84-74E7-4B21-9514-56B0BB4D33BD}"/>
              </a:ext>
            </a:extLst>
          </p:cNvPr>
          <p:cNvSpPr/>
          <p:nvPr/>
        </p:nvSpPr>
        <p:spPr>
          <a:xfrm>
            <a:off x="1361000" y="6277690"/>
            <a:ext cx="510305" cy="555427"/>
          </a:xfrm>
          <a:prstGeom prst="actionButtonHom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6" name="Botón de acción: ir al final 25">
            <a:hlinkClick r:id="" action="ppaction://hlinkshowjump?jump=nextslide" highlightClick="1"/>
            <a:extLst>
              <a:ext uri="{FF2B5EF4-FFF2-40B4-BE49-F238E27FC236}">
                <a16:creationId xmlns:a16="http://schemas.microsoft.com/office/drawing/2014/main" id="{1855562F-0552-459D-898E-DE3114608121}"/>
              </a:ext>
            </a:extLst>
          </p:cNvPr>
          <p:cNvSpPr/>
          <p:nvPr/>
        </p:nvSpPr>
        <p:spPr>
          <a:xfrm>
            <a:off x="1360999" y="7062917"/>
            <a:ext cx="510305" cy="524714"/>
          </a:xfrm>
          <a:prstGeom prst="actionButtonEnd">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7" name="Botón de acción: ir al principio 26">
            <a:hlinkClick r:id="" action="ppaction://hlinkshowjump?jump=previousslide" highlightClick="1"/>
            <a:extLst>
              <a:ext uri="{FF2B5EF4-FFF2-40B4-BE49-F238E27FC236}">
                <a16:creationId xmlns:a16="http://schemas.microsoft.com/office/drawing/2014/main" id="{D7A2BE47-9C22-4D4C-A60B-ED900572E9C3}"/>
              </a:ext>
            </a:extLst>
          </p:cNvPr>
          <p:cNvSpPr/>
          <p:nvPr/>
        </p:nvSpPr>
        <p:spPr>
          <a:xfrm>
            <a:off x="1361001" y="5494809"/>
            <a:ext cx="510305" cy="555427"/>
          </a:xfrm>
          <a:prstGeom prst="actionButtonBeginning">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8" name="Botón de acción: ir a inicio 27">
            <a:hlinkClick r:id="" action="ppaction://hlinkshowjump?jump=firstslide" highlightClick="1"/>
            <a:extLst>
              <a:ext uri="{FF2B5EF4-FFF2-40B4-BE49-F238E27FC236}">
                <a16:creationId xmlns:a16="http://schemas.microsoft.com/office/drawing/2014/main" id="{E5AC0387-35CE-44FC-8CDC-7F1142AD6A0D}"/>
              </a:ext>
            </a:extLst>
          </p:cNvPr>
          <p:cNvSpPr/>
          <p:nvPr/>
        </p:nvSpPr>
        <p:spPr>
          <a:xfrm>
            <a:off x="1361000" y="6307186"/>
            <a:ext cx="510305" cy="555427"/>
          </a:xfrm>
          <a:prstGeom prst="actionButtonHom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9" name="Botón de acción: ir al final 28">
            <a:hlinkClick r:id="" action="ppaction://hlinkshowjump?jump=nextslide" highlightClick="1"/>
            <a:extLst>
              <a:ext uri="{FF2B5EF4-FFF2-40B4-BE49-F238E27FC236}">
                <a16:creationId xmlns:a16="http://schemas.microsoft.com/office/drawing/2014/main" id="{2C6683EB-CC0D-4E99-AD47-8BAE1F7C3A4A}"/>
              </a:ext>
            </a:extLst>
          </p:cNvPr>
          <p:cNvSpPr/>
          <p:nvPr/>
        </p:nvSpPr>
        <p:spPr>
          <a:xfrm>
            <a:off x="1360999" y="7092413"/>
            <a:ext cx="510305" cy="524714"/>
          </a:xfrm>
          <a:prstGeom prst="actionButtonEnd">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30" name="Botón de acción: ir al principio 29">
            <a:hlinkClick r:id="" action="ppaction://hlinkshowjump?jump=previousslide" highlightClick="1"/>
            <a:extLst>
              <a:ext uri="{FF2B5EF4-FFF2-40B4-BE49-F238E27FC236}">
                <a16:creationId xmlns:a16="http://schemas.microsoft.com/office/drawing/2014/main" id="{0AC9C418-CED4-433D-8910-FD86D9A51BFD}"/>
              </a:ext>
            </a:extLst>
          </p:cNvPr>
          <p:cNvSpPr/>
          <p:nvPr/>
        </p:nvSpPr>
        <p:spPr>
          <a:xfrm>
            <a:off x="1361001" y="5524305"/>
            <a:ext cx="510305" cy="555427"/>
          </a:xfrm>
          <a:prstGeom prst="actionButtonBeginning">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3515558" y="441008"/>
            <a:ext cx="4754880" cy="499824"/>
          </a:xfrm>
          <a:prstGeom prst="rect">
            <a:avLst/>
          </a:prstGeom>
          <a:noFill/>
          <a:ln/>
        </p:spPr>
        <p:txBody>
          <a:bodyPr wrap="none" rtlCol="0" anchor="t"/>
          <a:lstStyle/>
          <a:p>
            <a:pPr marL="0" indent="0">
              <a:lnSpc>
                <a:spcPts val="3937"/>
              </a:lnSpc>
              <a:buNone/>
            </a:pPr>
            <a:r>
              <a:rPr lang="en-US" sz="3149" b="1" dirty="0">
                <a:solidFill>
                  <a:srgbClr val="FF726D"/>
                </a:solidFill>
                <a:latin typeface="Inconsolata" pitchFamily="34" charset="0"/>
                <a:ea typeface="Inconsolata" pitchFamily="34" charset="-122"/>
                <a:cs typeface="Inconsolata" pitchFamily="34" charset="-120"/>
              </a:rPr>
              <a:t>Ejemplos de Optimización</a:t>
            </a:r>
            <a:endParaRPr lang="en-US" sz="3149" dirty="0"/>
          </a:p>
        </p:txBody>
      </p:sp>
      <p:sp>
        <p:nvSpPr>
          <p:cNvPr id="5" name="Shape 3"/>
          <p:cNvSpPr/>
          <p:nvPr/>
        </p:nvSpPr>
        <p:spPr>
          <a:xfrm>
            <a:off x="3515558" y="1260753"/>
            <a:ext cx="7599164" cy="6527721"/>
          </a:xfrm>
          <a:prstGeom prst="roundRect">
            <a:avLst>
              <a:gd name="adj" fmla="val 735"/>
            </a:avLst>
          </a:prstGeom>
          <a:solidFill>
            <a:srgbClr val="312140"/>
          </a:solidFill>
          <a:ln/>
        </p:spPr>
        <p:txBody>
          <a:bodyPr/>
          <a:lstStyle/>
          <a:p>
            <a:endParaRPr lang="es-MX" dirty="0"/>
          </a:p>
        </p:txBody>
      </p:sp>
      <p:sp>
        <p:nvSpPr>
          <p:cNvPr id="6" name="Text 4"/>
          <p:cNvSpPr/>
          <p:nvPr/>
        </p:nvSpPr>
        <p:spPr>
          <a:xfrm>
            <a:off x="3803997" y="1495723"/>
            <a:ext cx="2359581" cy="349924"/>
          </a:xfrm>
          <a:prstGeom prst="rect">
            <a:avLst/>
          </a:prstGeom>
          <a:noFill/>
          <a:ln/>
        </p:spPr>
        <p:txBody>
          <a:bodyPr wrap="none" rtlCol="0" anchor="t"/>
          <a:lstStyle/>
          <a:p>
            <a:pPr marL="0" indent="0">
              <a:lnSpc>
                <a:spcPts val="1968"/>
              </a:lnSpc>
              <a:buNone/>
            </a:pPr>
            <a:r>
              <a:rPr lang="en-US" sz="2500" b="1" dirty="0">
                <a:solidFill>
                  <a:srgbClr val="FF726D"/>
                </a:solidFill>
                <a:latin typeface="Inconsolata" pitchFamily="34" charset="0"/>
                <a:ea typeface="Inconsolata" pitchFamily="34" charset="-122"/>
                <a:cs typeface="Inconsolata" pitchFamily="34" charset="-120"/>
              </a:rPr>
              <a:t>LOCALES</a:t>
            </a:r>
            <a:endParaRPr lang="en-US" sz="2500" dirty="0"/>
          </a:p>
        </p:txBody>
      </p:sp>
      <p:pic>
        <p:nvPicPr>
          <p:cNvPr id="7" name="Image 0" descr="preencoded.png"/>
          <p:cNvPicPr>
            <a:picLocks noChangeAspect="1"/>
          </p:cNvPicPr>
          <p:nvPr/>
        </p:nvPicPr>
        <p:blipFill>
          <a:blip r:embed="rId3"/>
          <a:stretch>
            <a:fillRect/>
          </a:stretch>
        </p:blipFill>
        <p:spPr>
          <a:xfrm>
            <a:off x="3803997" y="2090499"/>
            <a:ext cx="3419075" cy="2750700"/>
          </a:xfrm>
          <a:prstGeom prst="rect">
            <a:avLst/>
          </a:prstGeom>
        </p:spPr>
      </p:pic>
      <p:pic>
        <p:nvPicPr>
          <p:cNvPr id="8" name="Image 1" descr="preencoded.png"/>
          <p:cNvPicPr>
            <a:picLocks noChangeAspect="1"/>
          </p:cNvPicPr>
          <p:nvPr/>
        </p:nvPicPr>
        <p:blipFill>
          <a:blip r:embed="rId4"/>
          <a:stretch>
            <a:fillRect/>
          </a:stretch>
        </p:blipFill>
        <p:spPr>
          <a:xfrm>
            <a:off x="7418214" y="2090499"/>
            <a:ext cx="3390029" cy="2750700"/>
          </a:xfrm>
          <a:prstGeom prst="rect">
            <a:avLst/>
          </a:prstGeom>
        </p:spPr>
      </p:pic>
      <p:sp>
        <p:nvSpPr>
          <p:cNvPr id="9" name="Text 5"/>
          <p:cNvSpPr/>
          <p:nvPr/>
        </p:nvSpPr>
        <p:spPr>
          <a:xfrm>
            <a:off x="3675459" y="5743337"/>
            <a:ext cx="7279362" cy="204788"/>
          </a:xfrm>
          <a:prstGeom prst="rect">
            <a:avLst/>
          </a:prstGeom>
          <a:noFill/>
          <a:ln/>
        </p:spPr>
        <p:txBody>
          <a:bodyPr wrap="none" rtlCol="0" anchor="t"/>
          <a:lstStyle/>
          <a:p>
            <a:pPr marL="0" indent="0">
              <a:lnSpc>
                <a:spcPts val="1612"/>
              </a:lnSpc>
              <a:buNone/>
            </a:pPr>
            <a:endParaRPr lang="en-US" sz="1008" dirty="0"/>
          </a:p>
        </p:txBody>
      </p:sp>
      <p:grpSp>
        <p:nvGrpSpPr>
          <p:cNvPr id="14" name="Grupo 13">
            <a:extLst>
              <a:ext uri="{FF2B5EF4-FFF2-40B4-BE49-F238E27FC236}">
                <a16:creationId xmlns:a16="http://schemas.microsoft.com/office/drawing/2014/main" id="{B6706D0B-C83A-4823-8810-2E1163C977BB}"/>
              </a:ext>
            </a:extLst>
          </p:cNvPr>
          <p:cNvGrpSpPr/>
          <p:nvPr/>
        </p:nvGrpSpPr>
        <p:grpSpPr>
          <a:xfrm>
            <a:off x="3803997" y="5261013"/>
            <a:ext cx="7004245" cy="2237066"/>
            <a:chOff x="3675460" y="5643106"/>
            <a:chExt cx="7279362" cy="1735316"/>
          </a:xfrm>
        </p:grpSpPr>
        <p:sp>
          <p:nvSpPr>
            <p:cNvPr id="10" name="Text 6"/>
            <p:cNvSpPr/>
            <p:nvPr/>
          </p:nvSpPr>
          <p:spPr>
            <a:xfrm>
              <a:off x="3675460" y="5643106"/>
              <a:ext cx="7279362" cy="204788"/>
            </a:xfrm>
            <a:prstGeom prst="rect">
              <a:avLst/>
            </a:prstGeom>
            <a:noFill/>
            <a:ln/>
          </p:spPr>
          <p:txBody>
            <a:bodyPr wrap="none" rtlCol="0" anchor="t"/>
            <a:lstStyle/>
            <a:p>
              <a:pPr marL="0" indent="0">
                <a:lnSpc>
                  <a:spcPts val="1612"/>
                </a:lnSpc>
                <a:buNone/>
              </a:pPr>
              <a:r>
                <a:rPr lang="en-US" sz="1500" b="1" i="1" u="sng" dirty="0">
                  <a:solidFill>
                    <a:srgbClr val="DAD1E6"/>
                  </a:solidFill>
                  <a:latin typeface="Fira Sans" pitchFamily="34" charset="0"/>
                  <a:ea typeface="Fira Sans" pitchFamily="34" charset="-122"/>
                  <a:cs typeface="Fira Sans" pitchFamily="34" charset="-120"/>
                </a:rPr>
                <a:t>Ensamblamiento (Folding)</a:t>
              </a:r>
              <a:endParaRPr lang="en-US" sz="1500" dirty="0"/>
            </a:p>
          </p:txBody>
        </p:sp>
        <p:sp>
          <p:nvSpPr>
            <p:cNvPr id="11" name="Text 7"/>
            <p:cNvSpPr/>
            <p:nvPr/>
          </p:nvSpPr>
          <p:spPr>
            <a:xfrm>
              <a:off x="3880008" y="6110049"/>
              <a:ext cx="7074813" cy="409575"/>
            </a:xfrm>
            <a:prstGeom prst="rect">
              <a:avLst/>
            </a:prstGeom>
            <a:noFill/>
            <a:ln/>
          </p:spPr>
          <p:txBody>
            <a:bodyPr wrap="square" rtlCol="0" anchor="t"/>
            <a:lstStyle/>
            <a:p>
              <a:pPr marL="342900" indent="-342900" algn="l">
                <a:lnSpc>
                  <a:spcPts val="1612"/>
                </a:lnSpc>
                <a:buSzPct val="100000"/>
                <a:buChar char="•"/>
              </a:pPr>
              <a:r>
                <a:rPr lang="en-US" sz="1500" dirty="0">
                  <a:solidFill>
                    <a:srgbClr val="DAD1E6"/>
                  </a:solidFill>
                  <a:latin typeface="Fira Sans" pitchFamily="34" charset="0"/>
                  <a:ea typeface="Fira Sans" pitchFamily="34" charset="-122"/>
                  <a:cs typeface="Fira Sans" pitchFamily="34" charset="-120"/>
                </a:rPr>
                <a:t>El ensamblamiento es remplazar las expresiones por su resultado cuando se pueden evaluar en tiempo de compilación (resultado constante).</a:t>
              </a:r>
              <a:endParaRPr lang="en-US" sz="1500" dirty="0"/>
            </a:p>
          </p:txBody>
        </p:sp>
        <p:sp>
          <p:nvSpPr>
            <p:cNvPr id="12" name="Text 8"/>
            <p:cNvSpPr/>
            <p:nvPr/>
          </p:nvSpPr>
          <p:spPr>
            <a:xfrm>
              <a:off x="4084797" y="6681548"/>
              <a:ext cx="6870025" cy="204788"/>
            </a:xfrm>
            <a:prstGeom prst="rect">
              <a:avLst/>
            </a:prstGeom>
            <a:noFill/>
            <a:ln/>
          </p:spPr>
          <p:txBody>
            <a:bodyPr wrap="none" rtlCol="0" anchor="t"/>
            <a:lstStyle/>
            <a:p>
              <a:pPr marL="685800" lvl="1" indent="-342900" algn="l">
                <a:lnSpc>
                  <a:spcPts val="1612"/>
                </a:lnSpc>
                <a:buSzPct val="100000"/>
                <a:buChar char="•"/>
              </a:pPr>
              <a:r>
                <a:rPr lang="en-US" sz="1500" dirty="0">
                  <a:solidFill>
                    <a:srgbClr val="DAD1E6"/>
                  </a:solidFill>
                  <a:latin typeface="Fira Sans" pitchFamily="34" charset="0"/>
                  <a:ea typeface="Fira Sans" pitchFamily="34" charset="-122"/>
                  <a:cs typeface="Fira Sans" pitchFamily="34" charset="-120"/>
                </a:rPr>
                <a:t>Ejemplo: A=2+3+A+C -&gt; A=5+A+C</a:t>
              </a:r>
              <a:endParaRPr lang="en-US" sz="1500" dirty="0"/>
            </a:p>
          </p:txBody>
        </p:sp>
        <p:sp>
          <p:nvSpPr>
            <p:cNvPr id="13" name="Text 9"/>
            <p:cNvSpPr/>
            <p:nvPr/>
          </p:nvSpPr>
          <p:spPr>
            <a:xfrm>
              <a:off x="3880009" y="6968847"/>
              <a:ext cx="7074813" cy="409575"/>
            </a:xfrm>
            <a:prstGeom prst="rect">
              <a:avLst/>
            </a:prstGeom>
            <a:noFill/>
            <a:ln/>
          </p:spPr>
          <p:txBody>
            <a:bodyPr wrap="square" rtlCol="0" anchor="t"/>
            <a:lstStyle/>
            <a:p>
              <a:pPr marL="342900" indent="-342900" algn="l">
                <a:lnSpc>
                  <a:spcPts val="1612"/>
                </a:lnSpc>
                <a:buSzPct val="100000"/>
                <a:buChar char="•"/>
              </a:pPr>
              <a:r>
                <a:rPr lang="en-US" sz="1500" dirty="0">
                  <a:solidFill>
                    <a:srgbClr val="DAD1E6"/>
                  </a:solidFill>
                  <a:latin typeface="Fira Sans" pitchFamily="34" charset="0"/>
                  <a:ea typeface="Fira Sans" pitchFamily="34" charset="-122"/>
                  <a:cs typeface="Fira Sans" pitchFamily="34" charset="-120"/>
                </a:rPr>
                <a:t>Estas optimizaciones permiten que el programador utilice cálculos entre constantes representados explícitamente sin introducir ineficiencias.</a:t>
              </a:r>
              <a:endParaRPr lang="en-US" sz="1500" dirty="0"/>
            </a:p>
          </p:txBody>
        </p:sp>
      </p:grpSp>
      <p:sp>
        <p:nvSpPr>
          <p:cNvPr id="15" name="Botón de acción: ir a inicio 14">
            <a:hlinkClick r:id="" action="ppaction://hlinkshowjump?jump=firstslide" highlightClick="1"/>
            <a:extLst>
              <a:ext uri="{FF2B5EF4-FFF2-40B4-BE49-F238E27FC236}">
                <a16:creationId xmlns:a16="http://schemas.microsoft.com/office/drawing/2014/main" id="{7E870EDA-567F-4476-87C6-B98953B0B018}"/>
              </a:ext>
            </a:extLst>
          </p:cNvPr>
          <p:cNvSpPr/>
          <p:nvPr/>
        </p:nvSpPr>
        <p:spPr>
          <a:xfrm>
            <a:off x="11274622" y="6453292"/>
            <a:ext cx="510305" cy="555427"/>
          </a:xfrm>
          <a:prstGeom prst="actionButtonHom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6" name="Botón de acción: ir al final 15">
            <a:hlinkClick r:id="" action="ppaction://hlinkshowjump?jump=nextslide" highlightClick="1"/>
            <a:extLst>
              <a:ext uri="{FF2B5EF4-FFF2-40B4-BE49-F238E27FC236}">
                <a16:creationId xmlns:a16="http://schemas.microsoft.com/office/drawing/2014/main" id="{1D5A6EA8-944C-43D6-9A72-B2DE5D2129DA}"/>
              </a:ext>
            </a:extLst>
          </p:cNvPr>
          <p:cNvSpPr/>
          <p:nvPr/>
        </p:nvSpPr>
        <p:spPr>
          <a:xfrm>
            <a:off x="11274621" y="7238519"/>
            <a:ext cx="510305" cy="524714"/>
          </a:xfrm>
          <a:prstGeom prst="actionButtonEnd">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7" name="Botón de acción: ir al principio 16">
            <a:hlinkClick r:id="" action="ppaction://hlinkshowjump?jump=previousslide" highlightClick="1"/>
            <a:extLst>
              <a:ext uri="{FF2B5EF4-FFF2-40B4-BE49-F238E27FC236}">
                <a16:creationId xmlns:a16="http://schemas.microsoft.com/office/drawing/2014/main" id="{B304F7A7-3FA3-45CB-8A4A-0A5D78E3EF27}"/>
              </a:ext>
            </a:extLst>
          </p:cNvPr>
          <p:cNvSpPr/>
          <p:nvPr/>
        </p:nvSpPr>
        <p:spPr>
          <a:xfrm>
            <a:off x="11274623" y="5670411"/>
            <a:ext cx="510305" cy="555427"/>
          </a:xfrm>
          <a:prstGeom prst="actionButtonBeginning">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30314"/>
          </a:xfrm>
          <a:prstGeom prst="rect">
            <a:avLst/>
          </a:prstGeom>
          <a:solidFill>
            <a:srgbClr val="241631"/>
          </a:solidFill>
          <a:ln/>
        </p:spPr>
      </p:sp>
      <p:sp>
        <p:nvSpPr>
          <p:cNvPr id="4" name="Text 2"/>
          <p:cNvSpPr/>
          <p:nvPr/>
        </p:nvSpPr>
        <p:spPr>
          <a:xfrm>
            <a:off x="1031950" y="542687"/>
            <a:ext cx="6035040" cy="616744"/>
          </a:xfrm>
          <a:prstGeom prst="rect">
            <a:avLst/>
          </a:prstGeom>
          <a:noFill/>
          <a:ln/>
        </p:spPr>
        <p:txBody>
          <a:bodyPr wrap="none" rtlCol="0" anchor="t"/>
          <a:lstStyle/>
          <a:p>
            <a:pPr marL="0" indent="0">
              <a:lnSpc>
                <a:spcPts val="4856"/>
              </a:lnSpc>
              <a:buNone/>
            </a:pPr>
            <a:r>
              <a:rPr lang="en-US" sz="3500" b="1" dirty="0">
                <a:solidFill>
                  <a:srgbClr val="FF726D"/>
                </a:solidFill>
                <a:latin typeface="Inconsolata" pitchFamily="34" charset="0"/>
                <a:ea typeface="Inconsolata" pitchFamily="34" charset="-122"/>
                <a:cs typeface="Inconsolata" pitchFamily="34" charset="-120"/>
              </a:rPr>
              <a:t>Ejemplos de Optimización</a:t>
            </a:r>
            <a:endParaRPr lang="en-US" sz="3500" dirty="0"/>
          </a:p>
        </p:txBody>
      </p:sp>
      <p:grpSp>
        <p:nvGrpSpPr>
          <p:cNvPr id="23" name="Grupo 22">
            <a:extLst>
              <a:ext uri="{FF2B5EF4-FFF2-40B4-BE49-F238E27FC236}">
                <a16:creationId xmlns:a16="http://schemas.microsoft.com/office/drawing/2014/main" id="{86DA449D-9FD0-411D-B275-38F5B1F77444}"/>
              </a:ext>
            </a:extLst>
          </p:cNvPr>
          <p:cNvGrpSpPr/>
          <p:nvPr/>
        </p:nvGrpSpPr>
        <p:grpSpPr>
          <a:xfrm>
            <a:off x="1031950" y="1598267"/>
            <a:ext cx="12944803" cy="5663148"/>
            <a:chOff x="1536192" y="1574661"/>
            <a:chExt cx="12566499" cy="6133505"/>
          </a:xfrm>
        </p:grpSpPr>
        <p:sp>
          <p:nvSpPr>
            <p:cNvPr id="5" name="Shape 3"/>
            <p:cNvSpPr/>
            <p:nvPr/>
          </p:nvSpPr>
          <p:spPr>
            <a:xfrm>
              <a:off x="1536192" y="1574661"/>
              <a:ext cx="12566499" cy="6133505"/>
            </a:xfrm>
            <a:prstGeom prst="roundRect">
              <a:avLst>
                <a:gd name="adj" fmla="val 8121"/>
              </a:avLst>
            </a:prstGeom>
            <a:solidFill>
              <a:srgbClr val="312140"/>
            </a:solidFill>
            <a:ln/>
          </p:spPr>
        </p:sp>
        <p:sp>
          <p:nvSpPr>
            <p:cNvPr id="6" name="Text 4"/>
            <p:cNvSpPr/>
            <p:nvPr/>
          </p:nvSpPr>
          <p:spPr>
            <a:xfrm>
              <a:off x="2825472" y="1751409"/>
              <a:ext cx="1973461" cy="308372"/>
            </a:xfrm>
            <a:prstGeom prst="rect">
              <a:avLst/>
            </a:prstGeom>
            <a:noFill/>
            <a:ln/>
          </p:spPr>
          <p:txBody>
            <a:bodyPr wrap="none" rtlCol="0" anchor="t"/>
            <a:lstStyle/>
            <a:p>
              <a:pPr marL="0" indent="0">
                <a:lnSpc>
                  <a:spcPts val="2428"/>
                </a:lnSpc>
                <a:buNone/>
              </a:pPr>
              <a:r>
                <a:rPr lang="en-US" sz="2500" b="1" dirty="0">
                  <a:solidFill>
                    <a:srgbClr val="FF726D"/>
                  </a:solidFill>
                  <a:latin typeface="Inconsolata" pitchFamily="34" charset="0"/>
                  <a:ea typeface="Inconsolata" pitchFamily="34" charset="-122"/>
                  <a:cs typeface="Inconsolata" pitchFamily="34" charset="-120"/>
                </a:rPr>
                <a:t>LOCALES</a:t>
              </a:r>
              <a:endParaRPr lang="en-US" sz="2500" dirty="0"/>
            </a:p>
          </p:txBody>
        </p:sp>
        <p:grpSp>
          <p:nvGrpSpPr>
            <p:cNvPr id="22" name="Grupo 21">
              <a:extLst>
                <a:ext uri="{FF2B5EF4-FFF2-40B4-BE49-F238E27FC236}">
                  <a16:creationId xmlns:a16="http://schemas.microsoft.com/office/drawing/2014/main" id="{56EDAB89-283C-4DDB-B359-527F14C34A64}"/>
                </a:ext>
              </a:extLst>
            </p:cNvPr>
            <p:cNvGrpSpPr/>
            <p:nvPr/>
          </p:nvGrpSpPr>
          <p:grpSpPr>
            <a:xfrm>
              <a:off x="2528304" y="2257068"/>
              <a:ext cx="9573792" cy="5233273"/>
              <a:chOff x="2825472" y="2257068"/>
              <a:chExt cx="8979456" cy="5233273"/>
            </a:xfrm>
          </p:grpSpPr>
          <p:sp>
            <p:nvSpPr>
              <p:cNvPr id="7" name="Text 5"/>
              <p:cNvSpPr/>
              <p:nvPr/>
            </p:nvSpPr>
            <p:spPr>
              <a:xfrm>
                <a:off x="2825472" y="2257068"/>
                <a:ext cx="8979456" cy="252532"/>
              </a:xfrm>
              <a:prstGeom prst="rect">
                <a:avLst/>
              </a:prstGeom>
              <a:noFill/>
              <a:ln/>
            </p:spPr>
            <p:txBody>
              <a:bodyPr wrap="none" rtlCol="0" anchor="t"/>
              <a:lstStyle/>
              <a:p>
                <a:pPr marL="0" indent="0">
                  <a:lnSpc>
                    <a:spcPts val="1989"/>
                  </a:lnSpc>
                  <a:buNone/>
                </a:pPr>
                <a:r>
                  <a:rPr lang="en-US" sz="1500" b="1" i="1" u="sng" dirty="0">
                    <a:solidFill>
                      <a:srgbClr val="DAD1E6"/>
                    </a:solidFill>
                    <a:latin typeface="Fira Sans" pitchFamily="34" charset="0"/>
                    <a:ea typeface="Fira Sans" pitchFamily="34" charset="-122"/>
                    <a:cs typeface="Fira Sans" pitchFamily="34" charset="-120"/>
                  </a:rPr>
                  <a:t>Implementación del Folding</a:t>
                </a:r>
                <a:endParaRPr lang="en-US" sz="1500" dirty="0"/>
              </a:p>
            </p:txBody>
          </p:sp>
          <p:sp>
            <p:nvSpPr>
              <p:cNvPr id="8" name="Text 6"/>
              <p:cNvSpPr/>
              <p:nvPr/>
            </p:nvSpPr>
            <p:spPr>
              <a:xfrm>
                <a:off x="3078004" y="2731532"/>
                <a:ext cx="8726924" cy="252532"/>
              </a:xfrm>
              <a:prstGeom prst="rect">
                <a:avLst/>
              </a:prstGeom>
              <a:noFill/>
              <a:ln/>
            </p:spPr>
            <p:txBody>
              <a:bodyPr wrap="none" rtlCol="0" anchor="t"/>
              <a:lstStyle/>
              <a:p>
                <a:pPr marL="342900" indent="-342900" algn="l">
                  <a:lnSpc>
                    <a:spcPts val="1989"/>
                  </a:lnSpc>
                  <a:buSzPct val="100000"/>
                  <a:buChar char="•"/>
                </a:pPr>
                <a:r>
                  <a:rPr lang="en-US" sz="1500" dirty="0">
                    <a:solidFill>
                      <a:srgbClr val="DAD1E6"/>
                    </a:solidFill>
                    <a:latin typeface="Fira Sans" pitchFamily="34" charset="0"/>
                    <a:ea typeface="Fira Sans" pitchFamily="34" charset="-122"/>
                    <a:cs typeface="Fira Sans" pitchFamily="34" charset="-120"/>
                  </a:rPr>
                  <a:t>Implementación del floding durante la generación de código realizada conjuntamente con el análisis sintáctico.</a:t>
                </a:r>
                <a:endParaRPr lang="en-US" sz="1500" dirty="0"/>
              </a:p>
            </p:txBody>
          </p:sp>
          <p:sp>
            <p:nvSpPr>
              <p:cNvPr id="9" name="Text 7"/>
              <p:cNvSpPr/>
              <p:nvPr/>
            </p:nvSpPr>
            <p:spPr>
              <a:xfrm>
                <a:off x="3330535" y="3063002"/>
                <a:ext cx="8474393" cy="252532"/>
              </a:xfrm>
              <a:prstGeom prst="rect">
                <a:avLst/>
              </a:prstGeom>
              <a:noFill/>
              <a:ln/>
            </p:spPr>
            <p:txBody>
              <a:bodyPr wrap="none" rtlCol="0" anchor="t"/>
              <a:lstStyle/>
              <a:p>
                <a:pPr marL="685800" lvl="1" indent="-342900" algn="l">
                  <a:lnSpc>
                    <a:spcPts val="1989"/>
                  </a:lnSpc>
                  <a:buSzPct val="100000"/>
                  <a:buChar char="•"/>
                </a:pPr>
                <a:r>
                  <a:rPr lang="en-US" sz="1500" dirty="0">
                    <a:solidFill>
                      <a:srgbClr val="DAD1E6"/>
                    </a:solidFill>
                    <a:latin typeface="Fira Sans" pitchFamily="34" charset="0"/>
                    <a:ea typeface="Fira Sans" pitchFamily="34" charset="-122"/>
                    <a:cs typeface="Fira Sans" pitchFamily="34" charset="-120"/>
                  </a:rPr>
                  <a:t>Se añade el atributo de constante temporal a los símbolos no terminales y a las variables de la tabla de símbolos.</a:t>
                </a:r>
                <a:endParaRPr lang="en-US" sz="1500" dirty="0"/>
              </a:p>
            </p:txBody>
          </p:sp>
          <p:sp>
            <p:nvSpPr>
              <p:cNvPr id="10" name="Text 8"/>
              <p:cNvSpPr/>
              <p:nvPr/>
            </p:nvSpPr>
            <p:spPr>
              <a:xfrm>
                <a:off x="3330535" y="3394472"/>
                <a:ext cx="8474393" cy="252532"/>
              </a:xfrm>
              <a:prstGeom prst="rect">
                <a:avLst/>
              </a:prstGeom>
              <a:noFill/>
              <a:ln/>
            </p:spPr>
            <p:txBody>
              <a:bodyPr wrap="none" rtlCol="0" anchor="t"/>
              <a:lstStyle/>
              <a:p>
                <a:pPr marL="685800" lvl="1" indent="-342900" algn="l">
                  <a:lnSpc>
                    <a:spcPts val="1989"/>
                  </a:lnSpc>
                  <a:buSzPct val="100000"/>
                  <a:buChar char="•"/>
                </a:pPr>
                <a:r>
                  <a:rPr lang="en-US" sz="1500" dirty="0">
                    <a:solidFill>
                      <a:srgbClr val="DAD1E6"/>
                    </a:solidFill>
                    <a:latin typeface="Fira Sans" pitchFamily="34" charset="0"/>
                    <a:ea typeface="Fira Sans" pitchFamily="34" charset="-122"/>
                    <a:cs typeface="Fira Sans" pitchFamily="34" charset="-120"/>
                  </a:rPr>
                  <a:t>Se añade el procesamiento de las constantes a las reglas de análisis de expresiones.</a:t>
                </a:r>
                <a:endParaRPr lang="en-US" sz="1500" dirty="0"/>
              </a:p>
            </p:txBody>
          </p:sp>
          <p:sp>
            <p:nvSpPr>
              <p:cNvPr id="11" name="Text 9"/>
              <p:cNvSpPr/>
              <p:nvPr/>
            </p:nvSpPr>
            <p:spPr>
              <a:xfrm>
                <a:off x="3583186" y="3725942"/>
                <a:ext cx="8221742" cy="252532"/>
              </a:xfrm>
              <a:prstGeom prst="rect">
                <a:avLst/>
              </a:prstGeom>
              <a:noFill/>
              <a:ln/>
            </p:spPr>
            <p:txBody>
              <a:bodyPr wrap="none" rtlCol="0" anchor="t"/>
              <a:lstStyle/>
              <a:p>
                <a:pPr marL="1028700" lvl="2" indent="-342900" algn="l">
                  <a:lnSpc>
                    <a:spcPts val="1989"/>
                  </a:lnSpc>
                  <a:buSzPct val="100000"/>
                  <a:buChar char="•"/>
                </a:pPr>
                <a:r>
                  <a:rPr lang="en-US" sz="1500" dirty="0">
                    <a:solidFill>
                      <a:srgbClr val="DAD1E6"/>
                    </a:solidFill>
                    <a:latin typeface="Fira Sans" pitchFamily="34" charset="0"/>
                    <a:ea typeface="Fira Sans" pitchFamily="34" charset="-122"/>
                    <a:cs typeface="Fira Sans" pitchFamily="34" charset="-120"/>
                  </a:rPr>
                  <a:t>Optimiza: 2+3+b -&gt; 5+b</a:t>
                </a:r>
                <a:endParaRPr lang="en-US" sz="1500" dirty="0"/>
              </a:p>
            </p:txBody>
          </p:sp>
          <p:sp>
            <p:nvSpPr>
              <p:cNvPr id="12" name="Text 10"/>
              <p:cNvSpPr/>
              <p:nvPr/>
            </p:nvSpPr>
            <p:spPr>
              <a:xfrm>
                <a:off x="3078004" y="4057412"/>
                <a:ext cx="8726924" cy="252532"/>
              </a:xfrm>
              <a:prstGeom prst="rect">
                <a:avLst/>
              </a:prstGeom>
              <a:noFill/>
              <a:ln/>
            </p:spPr>
            <p:txBody>
              <a:bodyPr wrap="none" rtlCol="0" anchor="t"/>
              <a:lstStyle/>
              <a:p>
                <a:pPr marL="342900" indent="-342900" algn="l">
                  <a:lnSpc>
                    <a:spcPts val="1989"/>
                  </a:lnSpc>
                  <a:buSzPct val="100000"/>
                  <a:buChar char="•"/>
                </a:pPr>
                <a:r>
                  <a:rPr lang="en-US" sz="1500" b="1" dirty="0">
                    <a:solidFill>
                      <a:srgbClr val="DAD1E6"/>
                    </a:solidFill>
                    <a:latin typeface="Fira Sans" pitchFamily="34" charset="0"/>
                    <a:ea typeface="Fira Sans" pitchFamily="34" charset="-122"/>
                    <a:cs typeface="Fira Sans" pitchFamily="34" charset="-120"/>
                  </a:rPr>
                  <a:t>Hay una suma de constantes (2+3)+b</a:t>
                </a:r>
                <a:endParaRPr lang="en-US" sz="1500" dirty="0"/>
              </a:p>
            </p:txBody>
          </p:sp>
          <p:sp>
            <p:nvSpPr>
              <p:cNvPr id="13" name="Text 11"/>
              <p:cNvSpPr/>
              <p:nvPr/>
            </p:nvSpPr>
            <p:spPr>
              <a:xfrm>
                <a:off x="3330535" y="4388882"/>
                <a:ext cx="8474393" cy="252532"/>
              </a:xfrm>
              <a:prstGeom prst="rect">
                <a:avLst/>
              </a:prstGeom>
              <a:noFill/>
              <a:ln/>
            </p:spPr>
            <p:txBody>
              <a:bodyPr wrap="none" rtlCol="0" anchor="t"/>
              <a:lstStyle/>
              <a:p>
                <a:pPr marL="685800" lvl="1" indent="-342900" algn="l">
                  <a:lnSpc>
                    <a:spcPts val="1989"/>
                  </a:lnSpc>
                  <a:buSzPct val="100000"/>
                  <a:buChar char="•"/>
                </a:pPr>
                <a:r>
                  <a:rPr lang="en-US" sz="1500" dirty="0">
                    <a:solidFill>
                      <a:srgbClr val="DAD1E6"/>
                    </a:solidFill>
                    <a:latin typeface="Fira Sans" pitchFamily="34" charset="0"/>
                    <a:ea typeface="Fira Sans" pitchFamily="34" charset="-122"/>
                    <a:cs typeface="Fira Sans" pitchFamily="34" charset="-120"/>
                  </a:rPr>
                  <a:t>No optimiza: 2+b+3 -&gt; 2+b+3</a:t>
                </a:r>
                <a:endParaRPr lang="en-US" sz="1500" dirty="0"/>
              </a:p>
            </p:txBody>
          </p:sp>
          <p:sp>
            <p:nvSpPr>
              <p:cNvPr id="14" name="Text 12"/>
              <p:cNvSpPr/>
              <p:nvPr/>
            </p:nvSpPr>
            <p:spPr>
              <a:xfrm>
                <a:off x="3078004" y="4720352"/>
                <a:ext cx="8726924" cy="252532"/>
              </a:xfrm>
              <a:prstGeom prst="rect">
                <a:avLst/>
              </a:prstGeom>
              <a:noFill/>
              <a:ln/>
            </p:spPr>
            <p:txBody>
              <a:bodyPr wrap="none" rtlCol="0" anchor="t"/>
              <a:lstStyle/>
              <a:p>
                <a:pPr marL="342900" indent="-342900" algn="l">
                  <a:lnSpc>
                    <a:spcPts val="1989"/>
                  </a:lnSpc>
                  <a:buSzPct val="100000"/>
                  <a:buChar char="•"/>
                </a:pPr>
                <a:r>
                  <a:rPr lang="en-US" sz="1500" b="1" dirty="0">
                    <a:solidFill>
                      <a:srgbClr val="DAD1E6"/>
                    </a:solidFill>
                    <a:latin typeface="Fira Sans" pitchFamily="34" charset="0"/>
                    <a:ea typeface="Fira Sans" pitchFamily="34" charset="-122"/>
                    <a:cs typeface="Fira Sans" pitchFamily="34" charset="-120"/>
                  </a:rPr>
                  <a:t>No hay una suma de constantes (2+b)+3</a:t>
                </a:r>
                <a:endParaRPr lang="en-US" sz="1500" dirty="0"/>
              </a:p>
            </p:txBody>
          </p:sp>
          <p:sp>
            <p:nvSpPr>
              <p:cNvPr id="15" name="Text 13"/>
              <p:cNvSpPr/>
              <p:nvPr/>
            </p:nvSpPr>
            <p:spPr>
              <a:xfrm>
                <a:off x="2825472" y="5150406"/>
                <a:ext cx="8979456" cy="252532"/>
              </a:xfrm>
              <a:prstGeom prst="rect">
                <a:avLst/>
              </a:prstGeom>
              <a:noFill/>
              <a:ln/>
            </p:spPr>
            <p:txBody>
              <a:bodyPr wrap="none" rtlCol="0" anchor="t"/>
              <a:lstStyle/>
              <a:p>
                <a:pPr marL="0" indent="0">
                  <a:lnSpc>
                    <a:spcPts val="1989"/>
                  </a:lnSpc>
                  <a:buNone/>
                </a:pPr>
                <a:r>
                  <a:rPr lang="en-US" sz="1500" b="1" i="1" u="sng" dirty="0">
                    <a:solidFill>
                      <a:srgbClr val="DAD1E6"/>
                    </a:solidFill>
                    <a:latin typeface="Fira Sans" pitchFamily="34" charset="0"/>
                    <a:ea typeface="Fira Sans" pitchFamily="34" charset="-122"/>
                    <a:cs typeface="Fira Sans" pitchFamily="34" charset="-120"/>
                  </a:rPr>
                  <a:t>Implementación del Folding</a:t>
                </a:r>
                <a:endParaRPr lang="en-US" sz="1500" dirty="0"/>
              </a:p>
            </p:txBody>
          </p:sp>
          <p:sp>
            <p:nvSpPr>
              <p:cNvPr id="16" name="Text 14"/>
              <p:cNvSpPr/>
              <p:nvPr/>
            </p:nvSpPr>
            <p:spPr>
              <a:xfrm>
                <a:off x="3078004" y="5580459"/>
                <a:ext cx="8726924" cy="252532"/>
              </a:xfrm>
              <a:prstGeom prst="rect">
                <a:avLst/>
              </a:prstGeom>
              <a:noFill/>
              <a:ln/>
            </p:spPr>
            <p:txBody>
              <a:bodyPr wrap="none" rtlCol="0" anchor="t"/>
              <a:lstStyle/>
              <a:p>
                <a:pPr marL="342900" indent="-342900" algn="l">
                  <a:lnSpc>
                    <a:spcPts val="1989"/>
                  </a:lnSpc>
                  <a:buSzPct val="100000"/>
                  <a:buChar char="•"/>
                </a:pPr>
                <a:r>
                  <a:rPr lang="en-US" sz="1500" b="1" dirty="0">
                    <a:solidFill>
                      <a:srgbClr val="DAD1E6"/>
                    </a:solidFill>
                    <a:latin typeface="Fira Sans" pitchFamily="34" charset="0"/>
                    <a:ea typeface="Fira Sans" pitchFamily="34" charset="-122"/>
                    <a:cs typeface="Fira Sans" pitchFamily="34" charset="-120"/>
                  </a:rPr>
                  <a:t>Implementación posterior a la generación de código</a:t>
                </a:r>
                <a:endParaRPr lang="en-US" sz="1500" dirty="0"/>
              </a:p>
            </p:txBody>
          </p:sp>
          <p:sp>
            <p:nvSpPr>
              <p:cNvPr id="17" name="Text 15"/>
              <p:cNvSpPr/>
              <p:nvPr/>
            </p:nvSpPr>
            <p:spPr>
              <a:xfrm>
                <a:off x="3330535" y="5911929"/>
                <a:ext cx="8474393" cy="252532"/>
              </a:xfrm>
              <a:prstGeom prst="rect">
                <a:avLst/>
              </a:prstGeom>
              <a:noFill/>
              <a:ln/>
            </p:spPr>
            <p:txBody>
              <a:bodyPr wrap="none" rtlCol="0" anchor="t"/>
              <a:lstStyle/>
              <a:p>
                <a:pPr marL="685800" lvl="1" indent="-342900" algn="l">
                  <a:lnSpc>
                    <a:spcPts val="1989"/>
                  </a:lnSpc>
                  <a:buSzPct val="100000"/>
                  <a:buChar char="•"/>
                </a:pPr>
                <a:r>
                  <a:rPr lang="en-US" sz="1500" dirty="0">
                    <a:solidFill>
                      <a:srgbClr val="DAD1E6"/>
                    </a:solidFill>
                    <a:latin typeface="Fira Sans" pitchFamily="34" charset="0"/>
                    <a:ea typeface="Fira Sans" pitchFamily="34" charset="-122"/>
                    <a:cs typeface="Fira Sans" pitchFamily="34" charset="-120"/>
                  </a:rPr>
                  <a:t>Buscar partes del árbol donde se puede aplicar la propiedad conmutativa:</a:t>
                </a:r>
                <a:endParaRPr lang="en-US" sz="1500" dirty="0"/>
              </a:p>
            </p:txBody>
          </p:sp>
          <p:sp>
            <p:nvSpPr>
              <p:cNvPr id="18" name="Text 16"/>
              <p:cNvSpPr/>
              <p:nvPr/>
            </p:nvSpPr>
            <p:spPr>
              <a:xfrm>
                <a:off x="3078004" y="6243399"/>
                <a:ext cx="8726924" cy="252532"/>
              </a:xfrm>
              <a:prstGeom prst="rect">
                <a:avLst/>
              </a:prstGeom>
              <a:noFill/>
              <a:ln/>
            </p:spPr>
            <p:txBody>
              <a:bodyPr wrap="none" rtlCol="0" anchor="t"/>
              <a:lstStyle/>
              <a:p>
                <a:pPr marL="342900" indent="-342900" algn="l">
                  <a:lnSpc>
                    <a:spcPts val="1989"/>
                  </a:lnSpc>
                  <a:buSzPct val="100000"/>
                  <a:buChar char="•"/>
                </a:pPr>
                <a:r>
                  <a:rPr lang="en-US" sz="1500" dirty="0">
                    <a:solidFill>
                      <a:srgbClr val="DAD1E6"/>
                    </a:solidFill>
                    <a:latin typeface="Fira Sans" pitchFamily="34" charset="0"/>
                    <a:ea typeface="Fira Sans" pitchFamily="34" charset="-122"/>
                    <a:cs typeface="Fira Sans" pitchFamily="34" charset="-120"/>
                  </a:rPr>
                  <a:t>Sumas/restas: como la resta no es conmutativa se transforma en sumas: a+b-c+d -&gt; a+b+(-c)+d</a:t>
                </a:r>
                <a:endParaRPr lang="en-US" sz="1500" dirty="0"/>
              </a:p>
            </p:txBody>
          </p:sp>
          <p:sp>
            <p:nvSpPr>
              <p:cNvPr id="19" name="Text 17"/>
              <p:cNvSpPr/>
              <p:nvPr/>
            </p:nvSpPr>
            <p:spPr>
              <a:xfrm>
                <a:off x="3078004" y="6574869"/>
                <a:ext cx="8726924" cy="252532"/>
              </a:xfrm>
              <a:prstGeom prst="rect">
                <a:avLst/>
              </a:prstGeom>
              <a:noFill/>
              <a:ln/>
            </p:spPr>
            <p:txBody>
              <a:bodyPr wrap="none" rtlCol="0" anchor="t"/>
              <a:lstStyle/>
              <a:p>
                <a:pPr marL="342900" indent="-342900" algn="l">
                  <a:lnSpc>
                    <a:spcPts val="1989"/>
                  </a:lnSpc>
                  <a:buSzPct val="100000"/>
                  <a:buChar char="•"/>
                </a:pPr>
                <a:r>
                  <a:rPr lang="en-US" sz="1500" dirty="0">
                    <a:solidFill>
                      <a:srgbClr val="DAD1E6"/>
                    </a:solidFill>
                    <a:latin typeface="Fira Sans" pitchFamily="34" charset="0"/>
                    <a:ea typeface="Fira Sans" pitchFamily="34" charset="-122"/>
                    <a:cs typeface="Fira Sans" pitchFamily="34" charset="-120"/>
                  </a:rPr>
                  <a:t>Productos/divisiones: como la división no es conmutativa se transforma en productos: a*b/c*e -&gt; a*b*(1/c)*e</a:t>
                </a:r>
                <a:endParaRPr lang="en-US" sz="1500" dirty="0"/>
              </a:p>
            </p:txBody>
          </p:sp>
          <p:sp>
            <p:nvSpPr>
              <p:cNvPr id="20" name="Text 18"/>
              <p:cNvSpPr/>
              <p:nvPr/>
            </p:nvSpPr>
            <p:spPr>
              <a:xfrm>
                <a:off x="3330535" y="6906339"/>
                <a:ext cx="8474393" cy="252532"/>
              </a:xfrm>
              <a:prstGeom prst="rect">
                <a:avLst/>
              </a:prstGeom>
              <a:noFill/>
              <a:ln/>
            </p:spPr>
            <p:txBody>
              <a:bodyPr wrap="none" rtlCol="0" anchor="t"/>
              <a:lstStyle/>
              <a:p>
                <a:pPr marL="685800" lvl="1" indent="-342900" algn="l">
                  <a:lnSpc>
                    <a:spcPts val="1989"/>
                  </a:lnSpc>
                  <a:buSzPct val="100000"/>
                  <a:buChar char="•"/>
                </a:pPr>
                <a:r>
                  <a:rPr lang="en-US" sz="1500" dirty="0">
                    <a:solidFill>
                      <a:srgbClr val="DAD1E6"/>
                    </a:solidFill>
                    <a:latin typeface="Fira Sans" pitchFamily="34" charset="0"/>
                    <a:ea typeface="Fira Sans" pitchFamily="34" charset="-122"/>
                    <a:cs typeface="Fira Sans" pitchFamily="34" charset="-120"/>
                  </a:rPr>
                  <a:t>Buscar las constantes y operarlas</a:t>
                </a:r>
                <a:endParaRPr lang="en-US" sz="1500" dirty="0"/>
              </a:p>
            </p:txBody>
          </p:sp>
          <p:sp>
            <p:nvSpPr>
              <p:cNvPr id="21" name="Text 19"/>
              <p:cNvSpPr/>
              <p:nvPr/>
            </p:nvSpPr>
            <p:spPr>
              <a:xfrm>
                <a:off x="3330535" y="7237809"/>
                <a:ext cx="8474393" cy="252532"/>
              </a:xfrm>
              <a:prstGeom prst="rect">
                <a:avLst/>
              </a:prstGeom>
              <a:noFill/>
              <a:ln/>
            </p:spPr>
            <p:txBody>
              <a:bodyPr wrap="none" rtlCol="0" anchor="t"/>
              <a:lstStyle/>
              <a:p>
                <a:pPr marL="685800" lvl="1" indent="-342900" algn="l">
                  <a:lnSpc>
                    <a:spcPts val="1989"/>
                  </a:lnSpc>
                  <a:buSzPct val="100000"/>
                  <a:buChar char="•"/>
                </a:pPr>
                <a:r>
                  <a:rPr lang="en-US" sz="1500" dirty="0">
                    <a:solidFill>
                      <a:srgbClr val="DAD1E6"/>
                    </a:solidFill>
                    <a:latin typeface="Fira Sans" pitchFamily="34" charset="0"/>
                    <a:ea typeface="Fira Sans" pitchFamily="34" charset="-122"/>
                    <a:cs typeface="Fira Sans" pitchFamily="34" charset="-120"/>
                  </a:rPr>
                  <a:t>Reconstruir el árbol.</a:t>
                </a:r>
                <a:endParaRPr lang="en-US" sz="1500" dirty="0"/>
              </a:p>
            </p:txBody>
          </p:sp>
        </p:grpSp>
      </p:grpSp>
      <p:sp>
        <p:nvSpPr>
          <p:cNvPr id="24" name="Botón de acción: ir a inicio 23">
            <a:hlinkClick r:id="" action="ppaction://hlinkshowjump?jump=firstslide" highlightClick="1"/>
            <a:extLst>
              <a:ext uri="{FF2B5EF4-FFF2-40B4-BE49-F238E27FC236}">
                <a16:creationId xmlns:a16="http://schemas.microsoft.com/office/drawing/2014/main" id="{4465DD77-55E7-462D-977F-7591BE4AB0B9}"/>
              </a:ext>
            </a:extLst>
          </p:cNvPr>
          <p:cNvSpPr/>
          <p:nvPr/>
        </p:nvSpPr>
        <p:spPr>
          <a:xfrm>
            <a:off x="12628957" y="7444592"/>
            <a:ext cx="510305" cy="555427"/>
          </a:xfrm>
          <a:prstGeom prst="actionButtonHom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5" name="Botón de acción: ir al final 24">
            <a:hlinkClick r:id="" action="ppaction://hlinkshowjump?jump=nextslide" highlightClick="1"/>
            <a:extLst>
              <a:ext uri="{FF2B5EF4-FFF2-40B4-BE49-F238E27FC236}">
                <a16:creationId xmlns:a16="http://schemas.microsoft.com/office/drawing/2014/main" id="{C1F4075A-EEE3-4323-A889-C1E739F7E059}"/>
              </a:ext>
            </a:extLst>
          </p:cNvPr>
          <p:cNvSpPr/>
          <p:nvPr/>
        </p:nvSpPr>
        <p:spPr>
          <a:xfrm>
            <a:off x="13466448" y="7459950"/>
            <a:ext cx="510305" cy="524714"/>
          </a:xfrm>
          <a:prstGeom prst="actionButtonEnd">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6" name="Botón de acción: ir al principio 25">
            <a:hlinkClick r:id="" action="ppaction://hlinkshowjump?jump=previousslide" highlightClick="1"/>
            <a:extLst>
              <a:ext uri="{FF2B5EF4-FFF2-40B4-BE49-F238E27FC236}">
                <a16:creationId xmlns:a16="http://schemas.microsoft.com/office/drawing/2014/main" id="{ED5AD112-5E27-4C65-BC32-8610977DE67A}"/>
              </a:ext>
            </a:extLst>
          </p:cNvPr>
          <p:cNvSpPr/>
          <p:nvPr/>
        </p:nvSpPr>
        <p:spPr>
          <a:xfrm>
            <a:off x="11791466" y="7444593"/>
            <a:ext cx="510305" cy="555427"/>
          </a:xfrm>
          <a:prstGeom prst="actionButtonBeginning">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754</TotalTime>
  <Words>1287</Words>
  <Application>Microsoft Office PowerPoint</Application>
  <PresentationFormat>Personalizado</PresentationFormat>
  <Paragraphs>110</Paragraphs>
  <Slides>12</Slides>
  <Notes>11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12</vt:i4>
      </vt:variant>
    </vt:vector>
  </HeadingPairs>
  <TitlesOfParts>
    <vt:vector size="17" baseType="lpstr">
      <vt:lpstr>Arial</vt:lpstr>
      <vt:lpstr>Calibri</vt:lpstr>
      <vt:lpstr>Fira Sans</vt:lpstr>
      <vt:lpstr>Inconsolata</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ALEKSANDRA ESTEFANIA SANCHEZ FLORES</cp:lastModifiedBy>
  <cp:revision>14</cp:revision>
  <dcterms:created xsi:type="dcterms:W3CDTF">2023-11-04T00:23:56Z</dcterms:created>
  <dcterms:modified xsi:type="dcterms:W3CDTF">2023-11-09T01:52:20Z</dcterms:modified>
</cp:coreProperties>
</file>